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64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65" r:id="rId15"/>
    <p:sldId id="268" r:id="rId16"/>
  </p:sldIdLst>
  <p:sldSz cx="9144000" cy="6858000" type="letter"/>
  <p:notesSz cx="7023100" cy="93091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94626"/>
  </p:normalViewPr>
  <p:slideViewPr>
    <p:cSldViewPr>
      <p:cViewPr varScale="1">
        <p:scale>
          <a:sx n="60" d="100"/>
          <a:sy n="60" d="100"/>
        </p:scale>
        <p:origin x="15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0585F2BE-8D63-492D-AE2A-241D67E4F03A}" type="datetimeFigureOut">
              <a:rPr lang="fr-CA" smtClean="0"/>
              <a:t>2019-10-01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1B58FC19-742B-4438-A6C3-3BB3C6A57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518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9FFFB16F-2F25-46CB-8807-9306A9C5F3B8}" type="datetimeFigureOut">
              <a:rPr lang="fr-CA" smtClean="0"/>
              <a:t>2019-10-01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0FAD873C-B360-4080-ACB6-787A5ED3BC9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5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218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480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71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321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906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248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77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745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726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30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873C-B360-4080-ACB6-787A5ED3BC9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70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9552" y="2852936"/>
            <a:ext cx="6858000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509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292494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z="2000" dirty="0" err="1"/>
              <a:t>Lorem</a:t>
            </a:r>
            <a:r>
              <a:rPr lang="fr-CA" sz="2000" dirty="0"/>
              <a:t> </a:t>
            </a:r>
            <a:r>
              <a:rPr lang="fr-CA" sz="2000" dirty="0" err="1"/>
              <a:t>ipsum</a:t>
            </a:r>
            <a:r>
              <a:rPr lang="fr-CA" sz="2000" dirty="0"/>
              <a:t> </a:t>
            </a:r>
            <a:r>
              <a:rPr lang="fr-CA" sz="2000" dirty="0" err="1"/>
              <a:t>dolor</a:t>
            </a:r>
            <a:r>
              <a:rPr lang="fr-CA" sz="2000" dirty="0"/>
              <a:t> </a:t>
            </a:r>
            <a:r>
              <a:rPr lang="fr-CA" sz="2000" dirty="0" err="1"/>
              <a:t>sit</a:t>
            </a:r>
            <a:r>
              <a:rPr lang="fr-CA" sz="2000" dirty="0"/>
              <a:t> </a:t>
            </a:r>
            <a:r>
              <a:rPr lang="fr-CA" sz="2000" dirty="0" err="1"/>
              <a:t>amet</a:t>
            </a:r>
            <a:r>
              <a:rPr lang="fr-CA" sz="2000" dirty="0"/>
              <a:t>, </a:t>
            </a:r>
            <a:r>
              <a:rPr lang="fr-CA" sz="2000" dirty="0" err="1"/>
              <a:t>consectetuer</a:t>
            </a:r>
            <a:r>
              <a:rPr lang="fr-CA" sz="2000" dirty="0"/>
              <a:t> </a:t>
            </a:r>
            <a:r>
              <a:rPr lang="fr-CA" sz="2000" dirty="0" err="1"/>
              <a:t>adipiscing</a:t>
            </a:r>
            <a:r>
              <a:rPr lang="fr-CA" sz="2000" dirty="0"/>
              <a:t> </a:t>
            </a:r>
            <a:r>
              <a:rPr lang="fr-CA" sz="2000" dirty="0" err="1"/>
              <a:t>elit</a:t>
            </a:r>
            <a:r>
              <a:rPr lang="fr-CA" sz="2000" dirty="0"/>
              <a:t>. </a:t>
            </a:r>
            <a:r>
              <a:rPr lang="fr-CA" sz="2000" dirty="0" err="1"/>
              <a:t>Aliquam</a:t>
            </a:r>
            <a:r>
              <a:rPr lang="fr-CA" sz="2000" dirty="0"/>
              <a:t> erat </a:t>
            </a:r>
            <a:r>
              <a:rPr lang="fr-CA" sz="2000" dirty="0" err="1"/>
              <a:t>volutpat</a:t>
            </a:r>
            <a:r>
              <a:rPr lang="fr-CA" sz="2000" dirty="0"/>
              <a:t>. Cum </a:t>
            </a:r>
            <a:r>
              <a:rPr lang="fr-CA" sz="2000" dirty="0" err="1"/>
              <a:t>sociis</a:t>
            </a:r>
            <a:r>
              <a:rPr lang="fr-CA" sz="2000" dirty="0"/>
              <a:t> </a:t>
            </a:r>
            <a:r>
              <a:rPr lang="fr-CA" sz="2000" dirty="0" err="1"/>
              <a:t>natoque</a:t>
            </a:r>
            <a:r>
              <a:rPr lang="fr-CA" sz="2000" dirty="0"/>
              <a:t> </a:t>
            </a:r>
            <a:r>
              <a:rPr lang="fr-CA" sz="2000" dirty="0" err="1"/>
              <a:t>penatibus</a:t>
            </a:r>
            <a:r>
              <a:rPr lang="fr-CA" sz="2000" dirty="0"/>
              <a:t> et </a:t>
            </a:r>
            <a:r>
              <a:rPr lang="fr-CA" sz="2000" dirty="0" err="1"/>
              <a:t>magnis</a:t>
            </a:r>
            <a:r>
              <a:rPr lang="fr-CA" sz="2000" dirty="0"/>
              <a:t> dis </a:t>
            </a:r>
            <a:r>
              <a:rPr lang="fr-CA" sz="2000" dirty="0" err="1"/>
              <a:t>parturient</a:t>
            </a:r>
            <a:r>
              <a:rPr lang="fr-CA" sz="2000" dirty="0"/>
              <a:t> montes, </a:t>
            </a:r>
            <a:r>
              <a:rPr lang="fr-CA" sz="2000" dirty="0" err="1"/>
              <a:t>nascetur</a:t>
            </a:r>
            <a:r>
              <a:rPr lang="fr-CA" sz="2000" dirty="0"/>
              <a:t> </a:t>
            </a:r>
            <a:r>
              <a:rPr lang="fr-CA" sz="2000" dirty="0" err="1"/>
              <a:t>ridiculus</a:t>
            </a:r>
            <a:r>
              <a:rPr lang="fr-CA" sz="2000" dirty="0"/>
              <a:t> mus. Et </a:t>
            </a:r>
            <a:r>
              <a:rPr lang="fr-CA" sz="2000" dirty="0" err="1"/>
              <a:t>harum</a:t>
            </a:r>
            <a:r>
              <a:rPr lang="fr-CA" sz="2000" dirty="0"/>
              <a:t> </a:t>
            </a:r>
            <a:r>
              <a:rPr lang="fr-CA" sz="2000" dirty="0" err="1"/>
              <a:t>quidem</a:t>
            </a:r>
            <a:r>
              <a:rPr lang="fr-CA" sz="2000" dirty="0"/>
              <a:t> </a:t>
            </a:r>
            <a:r>
              <a:rPr lang="fr-CA" sz="2000" dirty="0" err="1"/>
              <a:t>rerum</a:t>
            </a:r>
            <a:r>
              <a:rPr lang="fr-CA" sz="2000" dirty="0"/>
              <a:t> </a:t>
            </a:r>
            <a:r>
              <a:rPr lang="fr-CA" sz="2000" dirty="0" err="1"/>
              <a:t>facilis</a:t>
            </a:r>
            <a:r>
              <a:rPr lang="fr-CA" sz="2000" dirty="0"/>
              <a:t> est et </a:t>
            </a:r>
            <a:r>
              <a:rPr lang="fr-CA" sz="2000" dirty="0" err="1"/>
              <a:t>expedita</a:t>
            </a:r>
            <a:r>
              <a:rPr lang="fr-CA" sz="2000" dirty="0"/>
              <a:t> </a:t>
            </a:r>
            <a:r>
              <a:rPr lang="fr-CA" sz="2000" dirty="0" err="1"/>
              <a:t>distinctio</a:t>
            </a:r>
            <a:r>
              <a:rPr lang="fr-CA" sz="2000" dirty="0"/>
              <a:t>. Ut </a:t>
            </a:r>
            <a:r>
              <a:rPr lang="fr-CA" sz="2000" dirty="0" err="1"/>
              <a:t>enim</a:t>
            </a:r>
            <a:r>
              <a:rPr lang="fr-CA" sz="2000" dirty="0"/>
              <a:t> ad minima </a:t>
            </a:r>
            <a:r>
              <a:rPr lang="fr-CA" sz="2000" dirty="0" err="1"/>
              <a:t>veniam</a:t>
            </a:r>
            <a:r>
              <a:rPr lang="fr-CA" sz="2000" dirty="0"/>
              <a:t>, </a:t>
            </a:r>
            <a:r>
              <a:rPr lang="fr-CA" sz="2000" dirty="0" err="1"/>
              <a:t>quis</a:t>
            </a:r>
            <a:r>
              <a:rPr lang="fr-CA" sz="2000" dirty="0"/>
              <a:t> </a:t>
            </a:r>
            <a:r>
              <a:rPr lang="fr-CA" sz="2000" dirty="0" err="1"/>
              <a:t>nostrum</a:t>
            </a:r>
            <a:r>
              <a:rPr lang="fr-CA" sz="2000" dirty="0"/>
              <a:t> </a:t>
            </a:r>
            <a:r>
              <a:rPr lang="fr-CA" sz="2000" dirty="0" err="1"/>
              <a:t>exercitationem</a:t>
            </a:r>
            <a:r>
              <a:rPr lang="fr-CA" sz="2000" dirty="0"/>
              <a:t> </a:t>
            </a:r>
            <a:r>
              <a:rPr lang="fr-CA" sz="2000" dirty="0" err="1"/>
              <a:t>ullam</a:t>
            </a:r>
            <a:r>
              <a:rPr lang="fr-CA" sz="2000" dirty="0"/>
              <a:t> </a:t>
            </a:r>
            <a:r>
              <a:rPr lang="fr-CA" sz="2000" dirty="0" err="1"/>
              <a:t>corporis</a:t>
            </a:r>
            <a:r>
              <a:rPr lang="fr-CA" sz="2000" dirty="0"/>
              <a:t> </a:t>
            </a:r>
            <a:r>
              <a:rPr lang="fr-CA" sz="2000" dirty="0" err="1"/>
              <a:t>suscipit</a:t>
            </a:r>
            <a:r>
              <a:rPr lang="fr-CA" sz="2000" dirty="0"/>
              <a:t> </a:t>
            </a:r>
            <a:r>
              <a:rPr lang="fr-CA" sz="2000" dirty="0" err="1"/>
              <a:t>laboriosam</a:t>
            </a:r>
            <a:r>
              <a:rPr lang="fr-CA" sz="2000" dirty="0"/>
              <a:t>, </a:t>
            </a:r>
            <a:r>
              <a:rPr lang="fr-CA" sz="2000" dirty="0" err="1"/>
              <a:t>nisi</a:t>
            </a:r>
            <a:r>
              <a:rPr lang="fr-CA" sz="2000" dirty="0"/>
              <a:t> ut </a:t>
            </a:r>
            <a:r>
              <a:rPr lang="fr-CA" sz="2000" dirty="0" err="1"/>
              <a:t>aliquid</a:t>
            </a:r>
            <a:r>
              <a:rPr lang="fr-CA" sz="2000" dirty="0"/>
              <a:t> ex </a:t>
            </a:r>
            <a:r>
              <a:rPr lang="fr-CA" sz="2000" dirty="0" err="1"/>
              <a:t>ea</a:t>
            </a:r>
            <a:r>
              <a:rPr lang="fr-CA" sz="2000" dirty="0"/>
              <a:t> </a:t>
            </a:r>
            <a:r>
              <a:rPr lang="fr-CA" sz="2000" dirty="0" err="1"/>
              <a:t>commodi</a:t>
            </a:r>
            <a:r>
              <a:rPr lang="fr-CA" sz="2000" dirty="0"/>
              <a:t> </a:t>
            </a:r>
            <a:r>
              <a:rPr lang="fr-CA" sz="2000" dirty="0" err="1"/>
              <a:t>consequatur</a:t>
            </a:r>
            <a:r>
              <a:rPr lang="fr-CA" sz="2000" dirty="0"/>
              <a:t>? </a:t>
            </a:r>
            <a:r>
              <a:rPr lang="fr-CA" sz="2000" dirty="0" err="1"/>
              <a:t>Nullam</a:t>
            </a:r>
            <a:r>
              <a:rPr lang="fr-CA" sz="2000" dirty="0"/>
              <a:t> </a:t>
            </a:r>
            <a:r>
              <a:rPr lang="fr-CA" sz="2000" dirty="0" err="1"/>
              <a:t>sapien</a:t>
            </a:r>
            <a:r>
              <a:rPr lang="fr-CA" sz="2000" dirty="0"/>
              <a:t> </a:t>
            </a:r>
            <a:r>
              <a:rPr lang="fr-CA" sz="2000" dirty="0" err="1"/>
              <a:t>sem</a:t>
            </a:r>
            <a:r>
              <a:rPr lang="fr-CA" sz="2000" dirty="0"/>
              <a:t>, </a:t>
            </a:r>
            <a:r>
              <a:rPr lang="fr-CA" sz="2000" dirty="0" err="1"/>
              <a:t>ornare</a:t>
            </a:r>
            <a:r>
              <a:rPr lang="fr-CA" sz="2000" dirty="0"/>
              <a:t> </a:t>
            </a:r>
            <a:r>
              <a:rPr lang="fr-CA" sz="2000" dirty="0" err="1"/>
              <a:t>ac</a:t>
            </a:r>
            <a:r>
              <a:rPr lang="fr-CA" sz="2000" dirty="0"/>
              <a:t>, </a:t>
            </a:r>
            <a:r>
              <a:rPr lang="fr-CA" sz="2000" dirty="0" err="1"/>
              <a:t>nonummy</a:t>
            </a:r>
            <a:r>
              <a:rPr lang="fr-CA" sz="2000" dirty="0"/>
              <a:t> non, </a:t>
            </a:r>
            <a:r>
              <a:rPr lang="fr-CA" sz="2000" dirty="0" err="1"/>
              <a:t>lobortis</a:t>
            </a:r>
            <a:r>
              <a:rPr lang="fr-CA" sz="2000" dirty="0"/>
              <a:t> a </a:t>
            </a:r>
            <a:r>
              <a:rPr lang="fr-CA" sz="2000" dirty="0" err="1"/>
              <a:t>enim</a:t>
            </a:r>
            <a:r>
              <a:rPr lang="fr-CA" sz="2000" dirty="0"/>
              <a:t>. </a:t>
            </a:r>
            <a:r>
              <a:rPr lang="fr-CA" sz="2000" dirty="0" err="1"/>
              <a:t>Mauris</a:t>
            </a:r>
            <a:r>
              <a:rPr lang="fr-CA" sz="2000" dirty="0"/>
              <a:t> </a:t>
            </a:r>
            <a:r>
              <a:rPr lang="fr-CA" sz="2000" dirty="0" err="1"/>
              <a:t>elementum</a:t>
            </a:r>
            <a:r>
              <a:rPr lang="fr-CA" sz="2000" dirty="0"/>
              <a:t> </a:t>
            </a:r>
            <a:r>
              <a:rPr lang="fr-CA" sz="2000" dirty="0" err="1"/>
              <a:t>mauris</a:t>
            </a:r>
            <a:r>
              <a:rPr lang="fr-CA" sz="2000" dirty="0"/>
              <a:t> vitae </a:t>
            </a:r>
            <a:r>
              <a:rPr lang="fr-CA" sz="2000" dirty="0" err="1"/>
              <a:t>tortor</a:t>
            </a:r>
            <a:r>
              <a:rPr lang="fr-CA" sz="2000" dirty="0"/>
              <a:t>. </a:t>
            </a:r>
            <a:r>
              <a:rPr lang="fr-CA" sz="2000" dirty="0" err="1"/>
              <a:t>Vivamus</a:t>
            </a:r>
            <a:r>
              <a:rPr lang="fr-CA" sz="2000" dirty="0"/>
              <a:t> </a:t>
            </a:r>
            <a:r>
              <a:rPr lang="fr-CA" sz="2000" dirty="0" err="1"/>
              <a:t>ac</a:t>
            </a:r>
            <a:r>
              <a:rPr lang="fr-CA" sz="2000" dirty="0"/>
              <a:t> </a:t>
            </a:r>
            <a:r>
              <a:rPr lang="fr-CA" sz="2000" dirty="0" err="1"/>
              <a:t>leo</a:t>
            </a:r>
            <a:r>
              <a:rPr lang="fr-CA" sz="2000" dirty="0"/>
              <a:t> pretium </a:t>
            </a:r>
            <a:r>
              <a:rPr lang="fr-CA" sz="2000" dirty="0" err="1"/>
              <a:t>faucibus</a:t>
            </a:r>
            <a:r>
              <a:rPr lang="fr-CA" sz="2000" dirty="0"/>
              <a:t>. </a:t>
            </a:r>
            <a:r>
              <a:rPr lang="fr-CA" sz="2000" dirty="0" err="1"/>
              <a:t>Etiam</a:t>
            </a:r>
            <a:r>
              <a:rPr lang="fr-CA" sz="2000" dirty="0"/>
              <a:t> </a:t>
            </a:r>
            <a:r>
              <a:rPr lang="fr-CA" sz="2000" dirty="0" err="1"/>
              <a:t>dictum</a:t>
            </a:r>
            <a:r>
              <a:rPr lang="fr-CA" sz="2000" dirty="0"/>
              <a:t> </a:t>
            </a:r>
            <a:r>
              <a:rPr lang="fr-CA" sz="2000" dirty="0" err="1"/>
              <a:t>tincidunt</a:t>
            </a:r>
            <a:r>
              <a:rPr lang="fr-CA" sz="2000" dirty="0"/>
              <a:t> diam. </a:t>
            </a:r>
            <a:r>
              <a:rPr lang="fr-CA" sz="2000" dirty="0" err="1"/>
              <a:t>Aenean</a:t>
            </a:r>
            <a:r>
              <a:rPr lang="fr-CA" sz="2000" dirty="0"/>
              <a:t> </a:t>
            </a:r>
            <a:r>
              <a:rPr lang="fr-CA" sz="2000" dirty="0" err="1"/>
              <a:t>fermentum</a:t>
            </a:r>
            <a:r>
              <a:rPr lang="fr-CA" sz="2000" dirty="0"/>
              <a:t> </a:t>
            </a:r>
            <a:r>
              <a:rPr lang="fr-CA" sz="2000" dirty="0" err="1"/>
              <a:t>risus</a:t>
            </a:r>
            <a:r>
              <a:rPr lang="fr-CA" sz="2000" dirty="0"/>
              <a:t> id </a:t>
            </a:r>
            <a:r>
              <a:rPr lang="fr-CA" sz="2000" dirty="0" err="1"/>
              <a:t>tortor</a:t>
            </a:r>
            <a:r>
              <a:rPr lang="fr-CA" sz="2000" dirty="0"/>
              <a:t>. </a:t>
            </a:r>
            <a:r>
              <a:rPr lang="fr-CA" sz="2000" dirty="0" err="1"/>
              <a:t>Pellentesque</a:t>
            </a:r>
            <a:r>
              <a:rPr lang="fr-CA" sz="2000" dirty="0"/>
              <a:t> </a:t>
            </a:r>
            <a:r>
              <a:rPr lang="fr-CA" sz="2000" dirty="0" err="1"/>
              <a:t>sapien</a:t>
            </a:r>
            <a:r>
              <a:rPr lang="fr-CA" sz="2000" dirty="0"/>
              <a:t>.</a:t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665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276872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z="2000" b="1" dirty="0" err="1"/>
              <a:t>Lorem</a:t>
            </a:r>
            <a:r>
              <a:rPr lang="fr-CA" sz="2000" b="1" dirty="0"/>
              <a:t> </a:t>
            </a:r>
            <a:r>
              <a:rPr lang="fr-CA" sz="2000" b="1" dirty="0" err="1"/>
              <a:t>ipsum</a:t>
            </a:r>
            <a:r>
              <a:rPr lang="fr-CA" sz="2000" b="1" dirty="0"/>
              <a:t> </a:t>
            </a:r>
            <a:r>
              <a:rPr lang="fr-CA" sz="2000" b="1" dirty="0" err="1"/>
              <a:t>dolor</a:t>
            </a:r>
            <a:r>
              <a:rPr lang="fr-CA" sz="2000" b="1" dirty="0"/>
              <a:t> </a:t>
            </a:r>
            <a:r>
              <a:rPr lang="fr-CA" sz="2000" b="1" dirty="0" err="1"/>
              <a:t>sit</a:t>
            </a:r>
            <a:r>
              <a:rPr lang="fr-CA" sz="2000" b="1" dirty="0"/>
              <a:t> </a:t>
            </a:r>
            <a:r>
              <a:rPr lang="fr-CA" sz="2000" b="1" dirty="0" err="1"/>
              <a:t>amet</a:t>
            </a:r>
            <a:r>
              <a:rPr lang="fr-CA" sz="2000" b="1" dirty="0"/>
              <a:t/>
            </a:r>
            <a:br>
              <a:rPr lang="fr-CA" sz="2000" b="1" dirty="0"/>
            </a:br>
            <a:r>
              <a:rPr lang="fr-CA" sz="2000" dirty="0" err="1"/>
              <a:t>Consectetuer</a:t>
            </a:r>
            <a:r>
              <a:rPr lang="fr-CA" sz="2000" dirty="0"/>
              <a:t> </a:t>
            </a:r>
            <a:r>
              <a:rPr lang="fr-CA" sz="2000" dirty="0" err="1"/>
              <a:t>adipiscing</a:t>
            </a:r>
            <a:r>
              <a:rPr lang="fr-CA" sz="2000" dirty="0"/>
              <a:t> </a:t>
            </a:r>
            <a:r>
              <a:rPr lang="fr-CA" sz="2000" dirty="0" err="1"/>
              <a:t>elit</a:t>
            </a:r>
            <a:r>
              <a:rPr lang="fr-CA" sz="2000" dirty="0"/>
              <a:t>. </a:t>
            </a:r>
            <a:r>
              <a:rPr lang="fr-CA" sz="2000" dirty="0" err="1"/>
              <a:t>Aliquam</a:t>
            </a:r>
            <a:r>
              <a:rPr lang="fr-CA" sz="2000" dirty="0"/>
              <a:t> erat </a:t>
            </a:r>
            <a:r>
              <a:rPr lang="fr-CA" sz="2000" dirty="0" err="1"/>
              <a:t>volutpat</a:t>
            </a:r>
            <a:r>
              <a:rPr lang="fr-CA" sz="2000" dirty="0"/>
              <a:t>. Cum </a:t>
            </a:r>
            <a:r>
              <a:rPr lang="fr-CA" sz="2000" dirty="0" err="1"/>
              <a:t>sociis</a:t>
            </a:r>
            <a:r>
              <a:rPr lang="fr-CA" sz="2000" dirty="0"/>
              <a:t> </a:t>
            </a:r>
            <a:r>
              <a:rPr lang="fr-CA" sz="2000" dirty="0" err="1"/>
              <a:t>natoque</a:t>
            </a:r>
            <a:r>
              <a:rPr lang="fr-CA" sz="2000" dirty="0"/>
              <a:t> </a:t>
            </a:r>
            <a:r>
              <a:rPr lang="fr-CA" sz="2000" dirty="0" err="1"/>
              <a:t>penatibus</a:t>
            </a:r>
            <a:r>
              <a:rPr lang="fr-CA" sz="2000" dirty="0"/>
              <a:t> et </a:t>
            </a:r>
            <a:r>
              <a:rPr lang="fr-CA" sz="2000" dirty="0" err="1"/>
              <a:t>magnis</a:t>
            </a:r>
            <a:r>
              <a:rPr lang="fr-CA" sz="2000" dirty="0"/>
              <a:t> dis </a:t>
            </a:r>
            <a:r>
              <a:rPr lang="fr-CA" sz="2000" dirty="0" err="1"/>
              <a:t>parturient</a:t>
            </a:r>
            <a:r>
              <a:rPr lang="fr-CA" sz="2000" dirty="0"/>
              <a:t> montes, </a:t>
            </a:r>
            <a:r>
              <a:rPr lang="fr-CA" sz="2000" dirty="0" err="1"/>
              <a:t>nascetur</a:t>
            </a:r>
            <a:r>
              <a:rPr lang="fr-CA" sz="2000" dirty="0"/>
              <a:t> </a:t>
            </a:r>
            <a:r>
              <a:rPr lang="fr-CA" sz="2000" dirty="0" err="1"/>
              <a:t>ridiculus</a:t>
            </a:r>
            <a:r>
              <a:rPr lang="fr-CA" sz="2000" dirty="0"/>
              <a:t> mus. Et </a:t>
            </a:r>
            <a:r>
              <a:rPr lang="fr-CA" sz="2000" dirty="0" err="1"/>
              <a:t>harum</a:t>
            </a:r>
            <a:r>
              <a:rPr lang="fr-CA" sz="2000" dirty="0"/>
              <a:t> </a:t>
            </a:r>
            <a:r>
              <a:rPr lang="fr-CA" sz="2000" dirty="0" err="1"/>
              <a:t>quidem</a:t>
            </a:r>
            <a:r>
              <a:rPr lang="fr-CA" sz="2000" dirty="0"/>
              <a:t> </a:t>
            </a:r>
            <a:r>
              <a:rPr lang="fr-CA" sz="2000" dirty="0" err="1"/>
              <a:t>rerum</a:t>
            </a:r>
            <a:r>
              <a:rPr lang="fr-CA" sz="2000" dirty="0"/>
              <a:t> </a:t>
            </a:r>
            <a:r>
              <a:rPr lang="fr-CA" sz="2000" dirty="0" err="1"/>
              <a:t>facilis</a:t>
            </a:r>
            <a:r>
              <a:rPr lang="fr-CA" sz="2000" dirty="0"/>
              <a:t> est et </a:t>
            </a:r>
            <a:r>
              <a:rPr lang="fr-CA" sz="2000" dirty="0" err="1"/>
              <a:t>expedita</a:t>
            </a:r>
            <a:r>
              <a:rPr lang="fr-CA" sz="2000" dirty="0"/>
              <a:t> </a:t>
            </a:r>
            <a:r>
              <a:rPr lang="fr-CA" sz="2000" dirty="0" err="1"/>
              <a:t>distinctio</a:t>
            </a:r>
            <a:r>
              <a:rPr lang="fr-CA" sz="2000" dirty="0"/>
              <a:t>. Ut </a:t>
            </a:r>
            <a:r>
              <a:rPr lang="fr-CA" sz="2000" dirty="0" err="1"/>
              <a:t>enim</a:t>
            </a:r>
            <a:r>
              <a:rPr lang="fr-CA" sz="2000" dirty="0"/>
              <a:t> ad minima </a:t>
            </a:r>
            <a:r>
              <a:rPr lang="fr-CA" sz="2000" dirty="0" err="1"/>
              <a:t>veniam</a:t>
            </a:r>
            <a:r>
              <a:rPr lang="fr-CA" sz="2000" dirty="0"/>
              <a:t>, </a:t>
            </a:r>
            <a:r>
              <a:rPr lang="fr-CA" sz="2000" dirty="0" err="1"/>
              <a:t>quis</a:t>
            </a:r>
            <a:r>
              <a:rPr lang="fr-CA" sz="2000" dirty="0"/>
              <a:t> </a:t>
            </a:r>
            <a:r>
              <a:rPr lang="fr-CA" sz="2000" dirty="0" err="1"/>
              <a:t>nostrum</a:t>
            </a:r>
            <a:r>
              <a:rPr lang="fr-CA" sz="2000" dirty="0"/>
              <a:t> </a:t>
            </a:r>
            <a:r>
              <a:rPr lang="fr-CA" sz="2000" dirty="0" err="1"/>
              <a:t>exercitationem</a:t>
            </a:r>
            <a:r>
              <a:rPr lang="fr-CA" sz="2000" dirty="0"/>
              <a:t> </a:t>
            </a:r>
            <a:r>
              <a:rPr lang="fr-CA" sz="2000" dirty="0" err="1"/>
              <a:t>ullam</a:t>
            </a:r>
            <a:r>
              <a:rPr lang="fr-CA" sz="2000" dirty="0"/>
              <a:t> </a:t>
            </a:r>
            <a:r>
              <a:rPr lang="fr-CA" sz="2000" dirty="0" err="1"/>
              <a:t>corporis</a:t>
            </a:r>
            <a:r>
              <a:rPr lang="fr-CA" sz="2000" dirty="0"/>
              <a:t> </a:t>
            </a:r>
            <a:r>
              <a:rPr lang="fr-CA" sz="2000" dirty="0" err="1"/>
              <a:t>suscipit</a:t>
            </a:r>
            <a:r>
              <a:rPr lang="fr-CA" sz="2000" dirty="0"/>
              <a:t> </a:t>
            </a:r>
            <a:r>
              <a:rPr lang="fr-CA" sz="2000" dirty="0" err="1"/>
              <a:t>laboriosam</a:t>
            </a:r>
            <a:r>
              <a:rPr lang="fr-CA" sz="2000" dirty="0"/>
              <a:t>, </a:t>
            </a:r>
            <a:r>
              <a:rPr lang="fr-CA" sz="2000" dirty="0" err="1"/>
              <a:t>nisi</a:t>
            </a:r>
            <a:r>
              <a:rPr lang="fr-CA" sz="2000" dirty="0"/>
              <a:t> ut </a:t>
            </a:r>
            <a:r>
              <a:rPr lang="fr-CA" sz="2000" dirty="0" err="1"/>
              <a:t>aliquid</a:t>
            </a:r>
            <a:r>
              <a:rPr lang="fr-CA" sz="2000" dirty="0"/>
              <a:t> ex </a:t>
            </a:r>
            <a:r>
              <a:rPr lang="fr-CA" sz="2000" dirty="0" err="1"/>
              <a:t>ea</a:t>
            </a:r>
            <a:r>
              <a:rPr lang="fr-CA" sz="2000" dirty="0"/>
              <a:t> </a:t>
            </a:r>
            <a:r>
              <a:rPr lang="fr-CA" sz="2000" dirty="0" err="1"/>
              <a:t>commodi</a:t>
            </a:r>
            <a:r>
              <a:rPr lang="fr-CA" sz="2000" dirty="0"/>
              <a:t> </a:t>
            </a:r>
            <a:r>
              <a:rPr lang="fr-CA" sz="2000" dirty="0" err="1"/>
              <a:t>consequatur</a:t>
            </a:r>
            <a:r>
              <a:rPr lang="fr-CA" sz="2000" dirty="0"/>
              <a:t>?</a:t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 err="1"/>
              <a:t>Nullam</a:t>
            </a:r>
            <a:r>
              <a:rPr lang="fr-CA" sz="2000" dirty="0"/>
              <a:t> </a:t>
            </a:r>
            <a:r>
              <a:rPr lang="fr-CA" sz="2000" dirty="0" err="1"/>
              <a:t>sapien</a:t>
            </a:r>
            <a:r>
              <a:rPr lang="fr-CA" sz="2000" dirty="0"/>
              <a:t> </a:t>
            </a:r>
            <a:r>
              <a:rPr lang="fr-CA" sz="2000" dirty="0" err="1"/>
              <a:t>sem</a:t>
            </a:r>
            <a:r>
              <a:rPr lang="fr-CA" sz="2000" dirty="0"/>
              <a:t>, </a:t>
            </a:r>
            <a:r>
              <a:rPr lang="fr-CA" sz="2000" dirty="0" err="1"/>
              <a:t>ornare</a:t>
            </a:r>
            <a:r>
              <a:rPr lang="fr-CA" sz="2000" dirty="0"/>
              <a:t> </a:t>
            </a:r>
            <a:r>
              <a:rPr lang="fr-CA" sz="2000" dirty="0" err="1"/>
              <a:t>ac</a:t>
            </a:r>
            <a:r>
              <a:rPr lang="fr-CA" sz="2000" dirty="0"/>
              <a:t>, </a:t>
            </a:r>
            <a:r>
              <a:rPr lang="fr-CA" sz="2000" dirty="0" err="1"/>
              <a:t>nonummy</a:t>
            </a:r>
            <a:r>
              <a:rPr lang="fr-CA" sz="2000" dirty="0"/>
              <a:t> non, </a:t>
            </a:r>
            <a:r>
              <a:rPr lang="fr-CA" sz="2000" dirty="0" err="1"/>
              <a:t>lobortis</a:t>
            </a:r>
            <a:r>
              <a:rPr lang="fr-CA" sz="2000" dirty="0"/>
              <a:t> a </a:t>
            </a:r>
            <a:r>
              <a:rPr lang="fr-CA" sz="2000" dirty="0" err="1"/>
              <a:t>enim</a:t>
            </a:r>
            <a:r>
              <a:rPr lang="fr-CA" sz="2000" dirty="0"/>
              <a:t>. </a:t>
            </a:r>
            <a:r>
              <a:rPr lang="fr-CA" sz="2000" dirty="0" err="1"/>
              <a:t>Mauris</a:t>
            </a:r>
            <a:r>
              <a:rPr lang="fr-CA" sz="2000" dirty="0"/>
              <a:t> </a:t>
            </a:r>
            <a:r>
              <a:rPr lang="fr-CA" sz="2000" dirty="0" err="1"/>
              <a:t>elementum</a:t>
            </a:r>
            <a:r>
              <a:rPr lang="fr-CA" sz="2000" dirty="0"/>
              <a:t> </a:t>
            </a:r>
            <a:r>
              <a:rPr lang="fr-CA" sz="2000" dirty="0" err="1"/>
              <a:t>mauris</a:t>
            </a:r>
            <a:r>
              <a:rPr lang="fr-CA" sz="2000" dirty="0"/>
              <a:t> vitae </a:t>
            </a:r>
            <a:r>
              <a:rPr lang="fr-CA" sz="2000" dirty="0" err="1"/>
              <a:t>tortor</a:t>
            </a:r>
            <a:r>
              <a:rPr lang="fr-CA" sz="2000" dirty="0"/>
              <a:t>. </a:t>
            </a:r>
            <a:r>
              <a:rPr lang="fr-CA" sz="2000" dirty="0" err="1"/>
              <a:t>Vivamus</a:t>
            </a:r>
            <a:r>
              <a:rPr lang="fr-CA" sz="2000" dirty="0"/>
              <a:t> </a:t>
            </a:r>
            <a:r>
              <a:rPr lang="fr-CA" sz="2000" dirty="0" err="1"/>
              <a:t>ac</a:t>
            </a:r>
            <a:r>
              <a:rPr lang="fr-CA" sz="2000" dirty="0"/>
              <a:t> </a:t>
            </a:r>
            <a:r>
              <a:rPr lang="fr-CA" sz="2000" dirty="0" err="1"/>
              <a:t>leo</a:t>
            </a:r>
            <a:r>
              <a:rPr lang="fr-CA" sz="2000" dirty="0"/>
              <a:t> pretium </a:t>
            </a:r>
            <a:r>
              <a:rPr lang="fr-CA" sz="2000" dirty="0" err="1"/>
              <a:t>faucibus</a:t>
            </a:r>
            <a:r>
              <a:rPr lang="fr-CA" sz="2000" dirty="0"/>
              <a:t>. </a:t>
            </a:r>
            <a:r>
              <a:rPr lang="fr-CA" sz="2000" dirty="0" err="1"/>
              <a:t>Etiam</a:t>
            </a:r>
            <a:r>
              <a:rPr lang="fr-CA" sz="2000" dirty="0"/>
              <a:t> </a:t>
            </a:r>
            <a:r>
              <a:rPr lang="fr-CA" sz="2000" dirty="0" err="1"/>
              <a:t>dictum</a:t>
            </a:r>
            <a:r>
              <a:rPr lang="fr-CA" sz="2000" dirty="0"/>
              <a:t> </a:t>
            </a:r>
            <a:r>
              <a:rPr lang="fr-CA" sz="2000" dirty="0" err="1"/>
              <a:t>tincidunt</a:t>
            </a:r>
            <a:r>
              <a:rPr lang="fr-CA" sz="2000" dirty="0"/>
              <a:t> diam. </a:t>
            </a:r>
            <a:r>
              <a:rPr lang="fr-CA" sz="2000" dirty="0" err="1"/>
              <a:t>Aenean</a:t>
            </a:r>
            <a:r>
              <a:rPr lang="fr-CA" sz="2000" dirty="0"/>
              <a:t> </a:t>
            </a:r>
            <a:r>
              <a:rPr lang="fr-CA" sz="2000" dirty="0" err="1"/>
              <a:t>fermentum</a:t>
            </a:r>
            <a:r>
              <a:rPr lang="fr-CA" sz="2000" dirty="0"/>
              <a:t> </a:t>
            </a:r>
            <a:r>
              <a:rPr lang="fr-CA" sz="2000" dirty="0" err="1"/>
              <a:t>risus</a:t>
            </a:r>
            <a:r>
              <a:rPr lang="fr-CA" sz="2000" dirty="0"/>
              <a:t> id </a:t>
            </a:r>
            <a:r>
              <a:rPr lang="fr-CA" sz="2000" dirty="0" err="1"/>
              <a:t>tortor</a:t>
            </a:r>
            <a:r>
              <a:rPr lang="fr-CA" sz="2000" dirty="0"/>
              <a:t>. </a:t>
            </a:r>
            <a:r>
              <a:rPr lang="fr-CA" sz="2000" dirty="0" err="1"/>
              <a:t>Pellentesque</a:t>
            </a:r>
            <a:r>
              <a:rPr lang="fr-CA" sz="2000" dirty="0"/>
              <a:t> </a:t>
            </a:r>
            <a:r>
              <a:rPr lang="fr-CA" sz="2000" dirty="0" err="1"/>
              <a:t>sapien</a:t>
            </a:r>
            <a:r>
              <a:rPr lang="fr-CA" sz="2000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3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94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F80E66F-B1CF-4895-9F39-58E2B845967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7A81-4BA5-4938-A8F4-A1DC99F774DB}" type="datetimeFigureOut">
              <a:rPr lang="fr-CA" smtClean="0"/>
              <a:t>2019-10-01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294B-42DE-42E4-B451-8062A20232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575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9F61A-19A8-4E00-8CDA-14E23CFD5D79}" type="datetimeFigureOut">
              <a:rPr lang="fr-CA" smtClean="0"/>
              <a:t>2019-10-01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237E-C8C4-4267-89D0-81DFF0BEDF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3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18E9-D28F-4D55-A0B5-926336E7EB38}" type="datetimeFigureOut">
              <a:rPr lang="fr-CA" smtClean="0"/>
              <a:t>2019-10-01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6D27-7FB2-4869-954B-A74EC41AE0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46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>
            <p:custDataLst>
              <p:tags r:id="rId1"/>
            </p:custDataLst>
          </p:nvPr>
        </p:nvSpPr>
        <p:spPr>
          <a:xfrm>
            <a:off x="-180528" y="4221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Century Gothic" panose="020B0502020202020204" pitchFamily="34" charset="0"/>
              </a:rPr>
              <a:t>Projet de loi C-75 : Analyse d’impact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" y="607899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/>
              <a:t>Patrick Naud-Cavion, avocat, LL.M., M.A.P</a:t>
            </a:r>
          </a:p>
          <a:p>
            <a:pPr algn="ctr"/>
            <a:endParaRPr lang="fr-CA" sz="1100" dirty="0"/>
          </a:p>
          <a:p>
            <a:pPr algn="ctr"/>
            <a:r>
              <a:rPr lang="fr-CA" sz="800" dirty="0" smtClean="0">
                <a:latin typeface="Century Gothic" panose="020B0502020202020204" pitchFamily="34" charset="0"/>
              </a:rPr>
              <a:t>10 octobre 2019 – Le </a:t>
            </a:r>
            <a:r>
              <a:rPr lang="fr-CA" sz="800" dirty="0" err="1" smtClean="0">
                <a:latin typeface="Century Gothic" panose="020B0502020202020204" pitchFamily="34" charset="0"/>
              </a:rPr>
              <a:t>Georgesville</a:t>
            </a:r>
            <a:r>
              <a:rPr lang="fr-CA" sz="800" dirty="0" smtClean="0">
                <a:latin typeface="Century Gothic" panose="020B0502020202020204" pitchFamily="34" charset="0"/>
              </a:rPr>
              <a:t>, Saint-Georges-de-Beauce</a:t>
            </a:r>
          </a:p>
          <a:p>
            <a:pPr algn="ctr"/>
            <a:r>
              <a:rPr lang="fr-CA" sz="800" dirty="0" smtClean="0">
                <a:latin typeface="Century Gothic" panose="020B0502020202020204" pitchFamily="34" charset="0"/>
              </a:rPr>
              <a:t>Congrès annuel de l’Association des greffiers de cours municipales du Québec</a:t>
            </a:r>
            <a:endParaRPr lang="fr-CA" sz="8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D6B89D-E9A3-ED40-B431-D5DA59E8706B}"/>
              </a:ext>
            </a:extLst>
          </p:cNvPr>
          <p:cNvSpPr txBox="1"/>
          <p:nvPr/>
        </p:nvSpPr>
        <p:spPr>
          <a:xfrm>
            <a:off x="1" y="5157192"/>
            <a:ext cx="9144000" cy="785921"/>
          </a:xfrm>
          <a:prstGeom prst="rect">
            <a:avLst/>
          </a:prstGeom>
          <a:noFill/>
        </p:spPr>
        <p:txBody>
          <a:bodyPr wrap="square" lIns="684000" tIns="46800" rIns="684000" rtlCol="0">
            <a:spAutoFit/>
          </a:bodyPr>
          <a:lstStyle/>
          <a:p>
            <a:pPr algn="ctr"/>
            <a:r>
              <a:rPr lang="fr-CA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Loi modifiant le Code criminel, la Loi sur le système de justice pénale pour les adolescents et d’autres lois apportant des modifications corrélatives à certaines lois</a:t>
            </a:r>
          </a:p>
          <a:p>
            <a:pPr algn="ctr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752138"/>
            <a:ext cx="6552728" cy="4360992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847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 rot="20196546">
            <a:off x="602756" y="3016422"/>
            <a:ext cx="5777880" cy="1151706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fr-CA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4400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1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>
            <a:extLst>
              <a:ext uri="{FF2B5EF4-FFF2-40B4-BE49-F238E27FC236}">
                <a16:creationId xmlns:a16="http://schemas.microsoft.com/office/drawing/2014/main" xmlns="" id="{8C66AEDE-9F3C-3141-BA70-02D5049F922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54876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Century Gothic" panose="020B0502020202020204" pitchFamily="34" charset="0"/>
              </a:rPr>
              <a:t>Présentation terminée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09329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Patrick Naud-Cavion, avocat, LL.M., M.A.P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10 octobre 2019 – Le </a:t>
            </a:r>
            <a:r>
              <a:rPr kumimoji="0" lang="fr-CA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Georgesville</a:t>
            </a:r>
            <a:r>
              <a:rPr kumimoji="0" lang="fr-CA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, Saint-Georges-de-Beauce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Congrès annuel de l’Association des greffiers de cours municipales du Québec</a:t>
            </a:r>
          </a:p>
        </p:txBody>
      </p:sp>
    </p:spTree>
    <p:extLst>
      <p:ext uri="{BB962C8B-B14F-4D97-AF65-F5344CB8AC3E}">
        <p14:creationId xmlns:p14="http://schemas.microsoft.com/office/powerpoint/2010/main" val="34640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360040"/>
          </a:xfrm>
        </p:spPr>
        <p:txBody>
          <a:bodyPr>
            <a:noAutofit/>
          </a:bodyPr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Plan de présentation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852936"/>
            <a:ext cx="9144000" cy="3263650"/>
          </a:xfrm>
          <a:prstGeom prst="rect">
            <a:avLst/>
          </a:prstGeom>
          <a:noFill/>
        </p:spPr>
        <p:txBody>
          <a:bodyPr wrap="square" lIns="720000" rIns="360000" rtlCol="0">
            <a:spAutoFit/>
          </a:bodyPr>
          <a:lstStyle/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Thèmes des modifications au Code criminel (et LSJPA)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Description sommaire de certaines des modifications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Les modifications au régime de mise en liberté provisoire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Les modifications au traitement de certaines infractions contre l’administration de la justice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Les entrées en vigueur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Les impacts opérationnels et en matière de législation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216000" indent="-177750" fontAlgn="auto">
              <a:lnSpc>
                <a:spcPts val="252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33792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1556792"/>
            <a:ext cx="7380820" cy="4920547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  <a:softEdge rad="546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882113-CCE6-E343-B933-1F1FB5714FD9}"/>
              </a:ext>
            </a:extLst>
          </p:cNvPr>
          <p:cNvSpPr txBox="1"/>
          <p:nvPr/>
        </p:nvSpPr>
        <p:spPr>
          <a:xfrm>
            <a:off x="6012160" y="2175828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Century Gothic" panose="020B0502020202020204" pitchFamily="34" charset="0"/>
              </a:rPr>
              <a:t>Objectifs</a:t>
            </a:r>
            <a:endParaRPr lang="en-US" sz="16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23FDDC-3014-804F-B044-D3A77D82731D}"/>
              </a:ext>
            </a:extLst>
          </p:cNvPr>
          <p:cNvSpPr txBox="1"/>
          <p:nvPr/>
        </p:nvSpPr>
        <p:spPr>
          <a:xfrm>
            <a:off x="3707904" y="2636912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Century Gothic" panose="020B0502020202020204" pitchFamily="34" charset="0"/>
              </a:rPr>
              <a:t>Historique</a:t>
            </a:r>
            <a:r>
              <a:rPr lang="en-US" sz="1600" i="1" dirty="0">
                <a:latin typeface="Century Gothic" panose="020B0502020202020204" pitchFamily="34" charset="0"/>
              </a:rPr>
              <a:t> </a:t>
            </a:r>
            <a:r>
              <a:rPr lang="en-US" sz="1600" i="1" dirty="0" err="1">
                <a:latin typeface="Century Gothic" panose="020B0502020202020204" pitchFamily="34" charset="0"/>
              </a:rPr>
              <a:t>législatif</a:t>
            </a:r>
            <a:endParaRPr lang="en-US" sz="1600" i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89AB8-46D7-D249-A8A1-8C20845B0EB1}"/>
              </a:ext>
            </a:extLst>
          </p:cNvPr>
          <p:cNvSpPr txBox="1"/>
          <p:nvPr/>
        </p:nvSpPr>
        <p:spPr>
          <a:xfrm>
            <a:off x="6372200" y="3162454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Century Gothic" panose="020B0502020202020204" pitchFamily="34" charset="0"/>
              </a:rPr>
              <a:t>Contenu</a:t>
            </a:r>
            <a:endParaRPr lang="en-US" sz="1600" i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9CDBC8-4556-0142-983A-BC22E9F2591D}"/>
              </a:ext>
            </a:extLst>
          </p:cNvPr>
          <p:cNvSpPr txBox="1"/>
          <p:nvPr/>
        </p:nvSpPr>
        <p:spPr>
          <a:xfrm>
            <a:off x="1" y="14539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63604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2780928"/>
            <a:ext cx="9144000" cy="3768223"/>
          </a:xfrm>
        </p:spPr>
        <p:txBody>
          <a:bodyPr lIns="720000" rIns="360000">
            <a:noAutofit/>
          </a:bodyPr>
          <a:lstStyle/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Reclassement de certaines infractions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Restriction quant au recours à une enquête préliminaire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Infractions contre un partenaire intime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Récusation péremptoire de jurés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Dispositions inconstitutionnelles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 err="1">
                <a:latin typeface="Century Gothic" panose="020B0502020202020204" pitchFamily="34" charset="0"/>
              </a:rPr>
              <a:t>Suramende</a:t>
            </a:r>
            <a:r>
              <a:rPr lang="fr-CA" sz="1600" dirty="0">
                <a:latin typeface="Century Gothic" panose="020B0502020202020204" pitchFamily="34" charset="0"/>
              </a:rPr>
              <a:t> compensatoire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Procédure et preuve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Mise en liberté provisoire</a:t>
            </a:r>
          </a:p>
          <a:p>
            <a:pPr marL="213750" indent="-177750">
              <a:lnSpc>
                <a:spcPts val="252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1600" dirty="0">
                <a:latin typeface="Century Gothic" panose="020B0502020202020204" pitchFamily="34" charset="0"/>
              </a:rPr>
              <a:t>Infractions contre l’administration de la justice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2937-34CD-D047-A86B-E30C05EDF9DE}"/>
              </a:ext>
            </a:extLst>
          </p:cNvPr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Thèmes des modifications au Code criminel (et LSJPA)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F350C6-7A10-014E-A655-48334AAFC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27022"/>
            <a:ext cx="3707904" cy="20856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6735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72379"/>
              </p:ext>
            </p:extLst>
          </p:nvPr>
        </p:nvGraphicFramePr>
        <p:xfrm>
          <a:off x="683568" y="2214156"/>
          <a:ext cx="7632843" cy="3807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7490338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10370061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314239437"/>
                    </a:ext>
                  </a:extLst>
                </a:gridCol>
                <a:gridCol w="1386163">
                  <a:extLst>
                    <a:ext uri="{9D8B030D-6E8A-4147-A177-3AD203B41FA5}">
                      <a16:colId xmlns:a16="http://schemas.microsoft.com/office/drawing/2014/main" xmlns="" val="3536413208"/>
                    </a:ext>
                  </a:extLst>
                </a:gridCol>
                <a:gridCol w="1278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957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u="sng" dirty="0">
                          <a:effectLst/>
                        </a:rPr>
                        <a:t>MAINTENANT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Document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Citation à comparaître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Sommation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Promesse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Engagement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Promesse de comparaître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1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Signé par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Agent de la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Juge de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Prévenu</a:t>
                      </a:r>
                      <a:endParaRPr lang="fr-CA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1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S’adresse à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Agent de la paix ou Juge de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Agent de la paix ou Juge de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Agent de la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6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Conditions additionnelles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 devant JP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1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Obligations financières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Caution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 devant JP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1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Droit transitoire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N/A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N/A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@AP :Promesse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@JP : OML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@AP :Promesse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@JP : OML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Citation à comparaître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57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u="sng" dirty="0">
                          <a:effectLst/>
                        </a:rPr>
                        <a:t>POST C-75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1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Document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Citation à comparaître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Sommation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Promesse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Ordonnance de mise en liberté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1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Signé par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Agent de la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Juge de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Juge de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S’adresse à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Agent de la paix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Prévenu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0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Conditions additionnelles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11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Obligations financières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Caution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Non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Oui</a:t>
                      </a:r>
                      <a:endParaRPr lang="fr-C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B555E3-D9EE-CD44-ADCE-D0DECBC03707}"/>
              </a:ext>
            </a:extLst>
          </p:cNvPr>
          <p:cNvSpPr txBox="1"/>
          <p:nvPr/>
        </p:nvSpPr>
        <p:spPr>
          <a:xfrm>
            <a:off x="0" y="1763524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Modifications au régime de mise en liberté provisoire</a:t>
            </a:r>
          </a:p>
        </p:txBody>
      </p:sp>
    </p:spTree>
    <p:extLst>
      <p:ext uri="{BB962C8B-B14F-4D97-AF65-F5344CB8AC3E}">
        <p14:creationId xmlns:p14="http://schemas.microsoft.com/office/powerpoint/2010/main" val="42378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707904" y="3429000"/>
            <a:ext cx="4536504" cy="504056"/>
          </a:xfrm>
        </p:spPr>
        <p:txBody>
          <a:bodyPr>
            <a:noAutofit/>
          </a:bodyPr>
          <a:lstStyle/>
          <a:p>
            <a:pPr marL="285750" indent="-177750" algn="r">
              <a:lnSpc>
                <a:spcPct val="100000"/>
              </a:lnSpc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Citation à comparaître pour manquement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8" y="2780928"/>
            <a:ext cx="4431262" cy="345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497E2F-0A3B-4E42-9F5C-12847C8BC543}"/>
              </a:ext>
            </a:extLst>
          </p:cNvPr>
          <p:cNvSpPr txBox="1"/>
          <p:nvPr/>
        </p:nvSpPr>
        <p:spPr>
          <a:xfrm>
            <a:off x="0" y="1927935"/>
            <a:ext cx="9144000" cy="708977"/>
          </a:xfrm>
          <a:prstGeom prst="rect">
            <a:avLst/>
          </a:prstGeom>
          <a:noFill/>
        </p:spPr>
        <p:txBody>
          <a:bodyPr wrap="square" lIns="720000" tIns="46800" rIns="720000" rtlCol="0" anchor="ctr">
            <a:spAutoFit/>
          </a:bodyPr>
          <a:lstStyle/>
          <a:p>
            <a:pPr algn="ctr"/>
            <a:r>
              <a:rPr lang="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Modifications au traitement de certaines infractions contre l’administration de la justice</a:t>
            </a:r>
          </a:p>
        </p:txBody>
      </p:sp>
    </p:spTree>
    <p:extLst>
      <p:ext uri="{BB962C8B-B14F-4D97-AF65-F5344CB8AC3E}">
        <p14:creationId xmlns:p14="http://schemas.microsoft.com/office/powerpoint/2010/main" val="6604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051720" y="2132856"/>
            <a:ext cx="7092280" cy="4608512"/>
          </a:xfrm>
        </p:spPr>
        <p:txBody>
          <a:bodyPr wrap="none" lIns="720000" tIns="46800" rIns="720000">
            <a:noAutofit/>
          </a:bodyPr>
          <a:lstStyle/>
          <a:p>
            <a:pPr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</a:pPr>
            <a:r>
              <a:rPr lang="fr-CA" sz="1400" dirty="0">
                <a:latin typeface="Century Gothic" panose="020B0502020202020204" pitchFamily="34" charset="0"/>
              </a:rPr>
              <a:t>Sanction royale</a:t>
            </a:r>
          </a:p>
          <a:p>
            <a:pPr marL="465750" lvl="1" indent="-17775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Dispositions inconstitutionnelles</a:t>
            </a:r>
          </a:p>
          <a:p>
            <a:pPr indent="-169200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endParaRPr lang="fr-CA" sz="1200" dirty="0">
              <a:latin typeface="Century Gothic" panose="020B0502020202020204" pitchFamily="34" charset="0"/>
            </a:endParaRPr>
          </a:p>
          <a:p>
            <a:pPr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</a:pPr>
            <a:r>
              <a:rPr lang="fr-CA" sz="1400" dirty="0">
                <a:latin typeface="Century Gothic" panose="020B0502020202020204" pitchFamily="34" charset="0"/>
              </a:rPr>
              <a:t>30 jours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 err="1">
                <a:latin typeface="Century Gothic" panose="020B0502020202020204" pitchFamily="34" charset="0"/>
              </a:rPr>
              <a:t>Suramende</a:t>
            </a:r>
            <a:r>
              <a:rPr lang="fr-CA" sz="1200" dirty="0">
                <a:latin typeface="Century Gothic" panose="020B0502020202020204" pitchFamily="34" charset="0"/>
              </a:rPr>
              <a:t> compensatoire</a:t>
            </a:r>
          </a:p>
          <a:p>
            <a:pPr indent="-169200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endParaRPr lang="fr-CA" sz="1200" dirty="0">
              <a:latin typeface="Century Gothic" panose="020B0502020202020204" pitchFamily="34" charset="0"/>
            </a:endParaRPr>
          </a:p>
          <a:p>
            <a:pPr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</a:pPr>
            <a:r>
              <a:rPr lang="fr-CA" sz="1400" dirty="0">
                <a:latin typeface="Century Gothic" panose="020B0502020202020204" pitchFamily="34" charset="0"/>
              </a:rPr>
              <a:t>90 jours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Reclassements d’infractions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Preuve et procédure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Enquêtes préliminaires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Récusations péremptoires de jurés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Partenaires intimes (certaines dispositions)</a:t>
            </a:r>
          </a:p>
          <a:p>
            <a:pPr indent="-169200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endParaRPr lang="fr-CA" sz="1200" dirty="0">
              <a:latin typeface="Century Gothic" panose="020B0502020202020204" pitchFamily="34" charset="0"/>
            </a:endParaRPr>
          </a:p>
          <a:p>
            <a:pPr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</a:pPr>
            <a:r>
              <a:rPr lang="fr-CA" sz="1400" dirty="0">
                <a:latin typeface="Century Gothic" panose="020B0502020202020204" pitchFamily="34" charset="0"/>
              </a:rPr>
              <a:t>180 jours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Mise en liberté provisoire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Infractions contre l’administration de la justice</a:t>
            </a:r>
          </a:p>
          <a:p>
            <a:pPr lvl="1" indent="-16920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1200" dirty="0">
                <a:latin typeface="Century Gothic" panose="020B0502020202020204" pitchFamily="34" charset="0"/>
              </a:rPr>
              <a:t>Partenaires intimes (certaines dispositions)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2455392" cy="3681291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E5CEE6-877D-BF4B-81B8-54F72AAA4F19}"/>
              </a:ext>
            </a:extLst>
          </p:cNvPr>
          <p:cNvSpPr txBox="1"/>
          <p:nvPr/>
        </p:nvSpPr>
        <p:spPr>
          <a:xfrm>
            <a:off x="0" y="1659648"/>
            <a:ext cx="9144000" cy="401200"/>
          </a:xfrm>
          <a:prstGeom prst="rect">
            <a:avLst/>
          </a:prstGeom>
          <a:noFill/>
        </p:spPr>
        <p:txBody>
          <a:bodyPr wrap="square" lIns="720000" tIns="46800" rIns="720000" rtlCol="0" anchor="ctr">
            <a:spAutoFit/>
          </a:bodyPr>
          <a:lstStyle/>
          <a:p>
            <a:pPr algn="ctr"/>
            <a:r>
              <a:rPr lang="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Entrées en vigueur des modifications</a:t>
            </a:r>
          </a:p>
        </p:txBody>
      </p:sp>
    </p:spTree>
    <p:extLst>
      <p:ext uri="{BB962C8B-B14F-4D97-AF65-F5344CB8AC3E}">
        <p14:creationId xmlns:p14="http://schemas.microsoft.com/office/powerpoint/2010/main" val="3837544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0A3A83-D644-BC4F-8862-E6837EE74B82}"/>
              </a:ext>
            </a:extLst>
          </p:cNvPr>
          <p:cNvSpPr txBox="1"/>
          <p:nvPr/>
        </p:nvSpPr>
        <p:spPr>
          <a:xfrm>
            <a:off x="0" y="1659648"/>
            <a:ext cx="9144000" cy="401200"/>
          </a:xfrm>
          <a:prstGeom prst="rect">
            <a:avLst/>
          </a:prstGeom>
          <a:noFill/>
        </p:spPr>
        <p:txBody>
          <a:bodyPr wrap="square" lIns="720000" tIns="46800" rIns="720000" rtlCol="0" anchor="ctr">
            <a:spAutoFit/>
          </a:bodyPr>
          <a:lstStyle/>
          <a:p>
            <a:pPr algn="ctr"/>
            <a:r>
              <a:rPr lang="en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Impacts </a:t>
            </a:r>
            <a:r>
              <a:rPr lang="en-C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opérationnels</a:t>
            </a:r>
            <a:r>
              <a:rPr lang="en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et </a:t>
            </a:r>
            <a:r>
              <a:rPr lang="en-CA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législation</a:t>
            </a:r>
            <a:endParaRPr lang="en-CA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ous-titre 1">
            <a:extLst>
              <a:ext uri="{FF2B5EF4-FFF2-40B4-BE49-F238E27FC236}">
                <a16:creationId xmlns:a16="http://schemas.microsoft.com/office/drawing/2014/main" xmlns="" id="{C4789B0A-4245-7942-B7A1-02F5998CEEE9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051720" y="2420888"/>
            <a:ext cx="7092280" cy="3672408"/>
          </a:xfrm>
        </p:spPr>
        <p:txBody>
          <a:bodyPr wrap="none" lIns="720000" tIns="46800" rIns="720000">
            <a:noAutofit/>
          </a:bodyPr>
          <a:lstStyle/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r>
              <a:rPr lang="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Modification des systèmes (BDC, M013, LSJPA et PVC)</a:t>
            </a: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endParaRPr lang="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r>
              <a:rPr lang="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Modification des formulaires</a:t>
            </a:r>
          </a:p>
          <a:p>
            <a:pPr marL="628650" lvl="1" indent="-17145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une vingtaine de formulaires systèmes</a:t>
            </a:r>
          </a:p>
          <a:p>
            <a:pPr marL="628650" lvl="1" indent="-17145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plus d’une dizaine de formulaires </a:t>
            </a:r>
            <a:r>
              <a:rPr lang="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Infogreffe</a:t>
            </a:r>
            <a:endParaRPr lang="f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628650" lvl="1" indent="-17145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quelques formulaires JPM</a:t>
            </a: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endParaRPr lang="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r>
              <a:rPr lang="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Mise à jour et création de procédés opérationnels</a:t>
            </a: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endParaRPr lang="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r>
              <a:rPr lang="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Mise à jour des manuels de formation</a:t>
            </a: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endParaRPr lang="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r>
              <a:rPr lang="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Législation</a:t>
            </a:r>
          </a:p>
          <a:p>
            <a:pPr marL="628650" lvl="1" indent="-17145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modifications réglementaires aux annexes 4/5 LTJ</a:t>
            </a:r>
          </a:p>
          <a:p>
            <a:pPr marL="628650" lvl="1" indent="-171450" algn="l">
              <a:lnSpc>
                <a:spcPts val="192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modifier l’article 147 LTJ</a:t>
            </a:r>
          </a:p>
          <a:p>
            <a:pPr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</a:pPr>
            <a:endParaRPr lang="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16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0A3A83-D644-BC4F-8862-E6837EE74B82}"/>
              </a:ext>
            </a:extLst>
          </p:cNvPr>
          <p:cNvSpPr txBox="1"/>
          <p:nvPr/>
        </p:nvSpPr>
        <p:spPr>
          <a:xfrm>
            <a:off x="0" y="1659648"/>
            <a:ext cx="9144000" cy="401200"/>
          </a:xfrm>
          <a:prstGeom prst="rect">
            <a:avLst/>
          </a:prstGeom>
          <a:noFill/>
        </p:spPr>
        <p:txBody>
          <a:bodyPr wrap="square" lIns="720000" tIns="46800" rIns="720000" rtlCol="0" anchor="ctr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Modifications aux </a:t>
            </a:r>
            <a:r>
              <a:rPr lang="en-CA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formulaires</a:t>
            </a:r>
            <a:endParaRPr lang="en-CA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82" y="2060848"/>
            <a:ext cx="683283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7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482</Words>
  <Application>Microsoft Office PowerPoint</Application>
  <PresentationFormat>Format US (216 x 279 mm)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Modèle par défaut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MJQ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DALM01</dc:creator>
  <cp:lastModifiedBy>Renée Roy</cp:lastModifiedBy>
  <cp:revision>126</cp:revision>
  <cp:lastPrinted>2019-04-05T20:08:24Z</cp:lastPrinted>
  <dcterms:created xsi:type="dcterms:W3CDTF">2016-02-01T16:48:14Z</dcterms:created>
  <dcterms:modified xsi:type="dcterms:W3CDTF">2019-10-01T21:08:56Z</dcterms:modified>
</cp:coreProperties>
</file>