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 Lalande" initials="ML" lastIdx="1" clrIdx="0">
    <p:extLst>
      <p:ext uri="{19B8F6BF-5375-455C-9EA6-DF929625EA0E}">
        <p15:presenceInfo xmlns:p15="http://schemas.microsoft.com/office/powerpoint/2012/main" userId="ec0e6e933499e0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66" d="100"/>
          <a:sy n="66"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4DEFAD-4DFF-4258-BAD9-FF1475CDCEC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xmlns="" id="{D17EC410-2039-4748-9814-9062F463E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xmlns="" id="{B3C124F3-5F85-4058-B99A-96371403BE99}"/>
              </a:ext>
            </a:extLst>
          </p:cNvPr>
          <p:cNvSpPr>
            <a:spLocks noGrp="1"/>
          </p:cNvSpPr>
          <p:nvPr>
            <p:ph type="dt" sz="half" idx="10"/>
          </p:nvPr>
        </p:nvSpPr>
        <p:spPr/>
        <p:txBody>
          <a:bodyPr/>
          <a:lstStyle/>
          <a:p>
            <a:fld id="{ECAFC638-AEBE-4A17-B37F-04139B6E7202}" type="datetimeFigureOut">
              <a:rPr lang="fr-CA" smtClean="0"/>
              <a:t>2019-06-06</a:t>
            </a:fld>
            <a:endParaRPr lang="fr-CA"/>
          </a:p>
        </p:txBody>
      </p:sp>
      <p:sp>
        <p:nvSpPr>
          <p:cNvPr id="5" name="Espace réservé du pied de page 4">
            <a:extLst>
              <a:ext uri="{FF2B5EF4-FFF2-40B4-BE49-F238E27FC236}">
                <a16:creationId xmlns:a16="http://schemas.microsoft.com/office/drawing/2014/main" xmlns="" id="{F8E4626C-988E-4902-AC8D-B50AF34D1F3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xmlns="" id="{F8FC464C-2ADE-4678-BC03-D06186CDC8EB}"/>
              </a:ext>
            </a:extLst>
          </p:cNvPr>
          <p:cNvSpPr>
            <a:spLocks noGrp="1"/>
          </p:cNvSpPr>
          <p:nvPr>
            <p:ph type="sldNum" sz="quarter" idx="12"/>
          </p:nvPr>
        </p:nvSpPr>
        <p:spPr/>
        <p:txBody>
          <a:bodyPr/>
          <a:lstStyle/>
          <a:p>
            <a:fld id="{50FB21BA-92EE-42F1-91C5-FF07223DA6C8}" type="slidenum">
              <a:rPr lang="fr-CA" smtClean="0"/>
              <a:t>‹N°›</a:t>
            </a:fld>
            <a:endParaRPr lang="fr-CA"/>
          </a:p>
        </p:txBody>
      </p:sp>
    </p:spTree>
    <p:extLst>
      <p:ext uri="{BB962C8B-B14F-4D97-AF65-F5344CB8AC3E}">
        <p14:creationId xmlns:p14="http://schemas.microsoft.com/office/powerpoint/2010/main" val="67826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50FFC3F-CA7D-4A98-95C3-C533B7C49352}"/>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xmlns="" id="{AA403081-7482-44F9-AA66-525FC9D8C40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xmlns="" id="{0BEFF9A2-383F-412F-8341-9B95BBD467A0}"/>
              </a:ext>
            </a:extLst>
          </p:cNvPr>
          <p:cNvSpPr>
            <a:spLocks noGrp="1"/>
          </p:cNvSpPr>
          <p:nvPr>
            <p:ph type="dt" sz="half" idx="10"/>
          </p:nvPr>
        </p:nvSpPr>
        <p:spPr/>
        <p:txBody>
          <a:bodyPr/>
          <a:lstStyle/>
          <a:p>
            <a:fld id="{ECAFC638-AEBE-4A17-B37F-04139B6E7202}" type="datetimeFigureOut">
              <a:rPr lang="fr-CA" smtClean="0"/>
              <a:t>2019-06-06</a:t>
            </a:fld>
            <a:endParaRPr lang="fr-CA"/>
          </a:p>
        </p:txBody>
      </p:sp>
      <p:sp>
        <p:nvSpPr>
          <p:cNvPr id="5" name="Espace réservé du pied de page 4">
            <a:extLst>
              <a:ext uri="{FF2B5EF4-FFF2-40B4-BE49-F238E27FC236}">
                <a16:creationId xmlns:a16="http://schemas.microsoft.com/office/drawing/2014/main" xmlns="" id="{3AC1DDBA-CCCE-420B-90DD-F2518F95B18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xmlns="" id="{3B0864AF-AACA-4053-B19F-2C848C518347}"/>
              </a:ext>
            </a:extLst>
          </p:cNvPr>
          <p:cNvSpPr>
            <a:spLocks noGrp="1"/>
          </p:cNvSpPr>
          <p:nvPr>
            <p:ph type="sldNum" sz="quarter" idx="12"/>
          </p:nvPr>
        </p:nvSpPr>
        <p:spPr/>
        <p:txBody>
          <a:bodyPr/>
          <a:lstStyle/>
          <a:p>
            <a:fld id="{50FB21BA-92EE-42F1-91C5-FF07223DA6C8}" type="slidenum">
              <a:rPr lang="fr-CA" smtClean="0"/>
              <a:t>‹N°›</a:t>
            </a:fld>
            <a:endParaRPr lang="fr-CA"/>
          </a:p>
        </p:txBody>
      </p:sp>
    </p:spTree>
    <p:extLst>
      <p:ext uri="{BB962C8B-B14F-4D97-AF65-F5344CB8AC3E}">
        <p14:creationId xmlns:p14="http://schemas.microsoft.com/office/powerpoint/2010/main" val="195439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16D4EB3F-6617-43C9-9D65-750FA27B6A3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xmlns="" id="{64AB501E-4481-4037-9EBF-D533E6D6ACD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xmlns="" id="{F562A1F4-4240-4696-98EA-D95121940520}"/>
              </a:ext>
            </a:extLst>
          </p:cNvPr>
          <p:cNvSpPr>
            <a:spLocks noGrp="1"/>
          </p:cNvSpPr>
          <p:nvPr>
            <p:ph type="dt" sz="half" idx="10"/>
          </p:nvPr>
        </p:nvSpPr>
        <p:spPr/>
        <p:txBody>
          <a:bodyPr/>
          <a:lstStyle/>
          <a:p>
            <a:fld id="{ECAFC638-AEBE-4A17-B37F-04139B6E7202}" type="datetimeFigureOut">
              <a:rPr lang="fr-CA" smtClean="0"/>
              <a:t>2019-06-06</a:t>
            </a:fld>
            <a:endParaRPr lang="fr-CA"/>
          </a:p>
        </p:txBody>
      </p:sp>
      <p:sp>
        <p:nvSpPr>
          <p:cNvPr id="5" name="Espace réservé du pied de page 4">
            <a:extLst>
              <a:ext uri="{FF2B5EF4-FFF2-40B4-BE49-F238E27FC236}">
                <a16:creationId xmlns:a16="http://schemas.microsoft.com/office/drawing/2014/main" xmlns="" id="{B48D874E-0948-4682-AADF-52A079349F0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xmlns="" id="{C63F79C8-AE2E-4008-A995-559BB4AD4490}"/>
              </a:ext>
            </a:extLst>
          </p:cNvPr>
          <p:cNvSpPr>
            <a:spLocks noGrp="1"/>
          </p:cNvSpPr>
          <p:nvPr>
            <p:ph type="sldNum" sz="quarter" idx="12"/>
          </p:nvPr>
        </p:nvSpPr>
        <p:spPr/>
        <p:txBody>
          <a:bodyPr/>
          <a:lstStyle/>
          <a:p>
            <a:fld id="{50FB21BA-92EE-42F1-91C5-FF07223DA6C8}" type="slidenum">
              <a:rPr lang="fr-CA" smtClean="0"/>
              <a:t>‹N°›</a:t>
            </a:fld>
            <a:endParaRPr lang="fr-CA"/>
          </a:p>
        </p:txBody>
      </p:sp>
    </p:spTree>
    <p:extLst>
      <p:ext uri="{BB962C8B-B14F-4D97-AF65-F5344CB8AC3E}">
        <p14:creationId xmlns:p14="http://schemas.microsoft.com/office/powerpoint/2010/main" val="354668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C38C7B1-6539-4791-8675-2B0B9065EE7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xmlns="" id="{964BD05D-85A2-4F0E-BB76-78AF4517F13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xmlns="" id="{29A9AA37-4C7A-4BE7-BD2E-48508CF98CF6}"/>
              </a:ext>
            </a:extLst>
          </p:cNvPr>
          <p:cNvSpPr>
            <a:spLocks noGrp="1"/>
          </p:cNvSpPr>
          <p:nvPr>
            <p:ph type="dt" sz="half" idx="10"/>
          </p:nvPr>
        </p:nvSpPr>
        <p:spPr/>
        <p:txBody>
          <a:bodyPr/>
          <a:lstStyle/>
          <a:p>
            <a:fld id="{ECAFC638-AEBE-4A17-B37F-04139B6E7202}" type="datetimeFigureOut">
              <a:rPr lang="fr-CA" smtClean="0"/>
              <a:t>2019-06-06</a:t>
            </a:fld>
            <a:endParaRPr lang="fr-CA"/>
          </a:p>
        </p:txBody>
      </p:sp>
      <p:sp>
        <p:nvSpPr>
          <p:cNvPr id="5" name="Espace réservé du pied de page 4">
            <a:extLst>
              <a:ext uri="{FF2B5EF4-FFF2-40B4-BE49-F238E27FC236}">
                <a16:creationId xmlns:a16="http://schemas.microsoft.com/office/drawing/2014/main" xmlns="" id="{65E4CD6A-ACFA-4D89-9F4B-9F48EBF8D31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xmlns="" id="{66D67EE5-AC87-4824-9559-FE6746F459DD}"/>
              </a:ext>
            </a:extLst>
          </p:cNvPr>
          <p:cNvSpPr>
            <a:spLocks noGrp="1"/>
          </p:cNvSpPr>
          <p:nvPr>
            <p:ph type="sldNum" sz="quarter" idx="12"/>
          </p:nvPr>
        </p:nvSpPr>
        <p:spPr/>
        <p:txBody>
          <a:bodyPr/>
          <a:lstStyle/>
          <a:p>
            <a:fld id="{50FB21BA-92EE-42F1-91C5-FF07223DA6C8}" type="slidenum">
              <a:rPr lang="fr-CA" smtClean="0"/>
              <a:t>‹N°›</a:t>
            </a:fld>
            <a:endParaRPr lang="fr-CA"/>
          </a:p>
        </p:txBody>
      </p:sp>
    </p:spTree>
    <p:extLst>
      <p:ext uri="{BB962C8B-B14F-4D97-AF65-F5344CB8AC3E}">
        <p14:creationId xmlns:p14="http://schemas.microsoft.com/office/powerpoint/2010/main" val="391801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89D417-1BE3-45C3-BBD0-28C49FE8DD5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xmlns="" id="{0AAAD9F8-EED0-4FF6-BAEA-EC62F1362D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D6223EC5-AD63-4E8E-8705-FAA88D5105CA}"/>
              </a:ext>
            </a:extLst>
          </p:cNvPr>
          <p:cNvSpPr>
            <a:spLocks noGrp="1"/>
          </p:cNvSpPr>
          <p:nvPr>
            <p:ph type="dt" sz="half" idx="10"/>
          </p:nvPr>
        </p:nvSpPr>
        <p:spPr/>
        <p:txBody>
          <a:bodyPr/>
          <a:lstStyle/>
          <a:p>
            <a:fld id="{ECAFC638-AEBE-4A17-B37F-04139B6E7202}" type="datetimeFigureOut">
              <a:rPr lang="fr-CA" smtClean="0"/>
              <a:t>2019-06-06</a:t>
            </a:fld>
            <a:endParaRPr lang="fr-CA"/>
          </a:p>
        </p:txBody>
      </p:sp>
      <p:sp>
        <p:nvSpPr>
          <p:cNvPr id="5" name="Espace réservé du pied de page 4">
            <a:extLst>
              <a:ext uri="{FF2B5EF4-FFF2-40B4-BE49-F238E27FC236}">
                <a16:creationId xmlns:a16="http://schemas.microsoft.com/office/drawing/2014/main" xmlns="" id="{DE9B736C-2A06-4D46-A99A-1192CC6FA2D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xmlns="" id="{E8598FDF-F58B-411D-8EDC-BE732105802B}"/>
              </a:ext>
            </a:extLst>
          </p:cNvPr>
          <p:cNvSpPr>
            <a:spLocks noGrp="1"/>
          </p:cNvSpPr>
          <p:nvPr>
            <p:ph type="sldNum" sz="quarter" idx="12"/>
          </p:nvPr>
        </p:nvSpPr>
        <p:spPr/>
        <p:txBody>
          <a:bodyPr/>
          <a:lstStyle/>
          <a:p>
            <a:fld id="{50FB21BA-92EE-42F1-91C5-FF07223DA6C8}" type="slidenum">
              <a:rPr lang="fr-CA" smtClean="0"/>
              <a:t>‹N°›</a:t>
            </a:fld>
            <a:endParaRPr lang="fr-CA"/>
          </a:p>
        </p:txBody>
      </p:sp>
    </p:spTree>
    <p:extLst>
      <p:ext uri="{BB962C8B-B14F-4D97-AF65-F5344CB8AC3E}">
        <p14:creationId xmlns:p14="http://schemas.microsoft.com/office/powerpoint/2010/main" val="49789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5C227BB-CE9D-445F-AB92-1710C7207E3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xmlns="" id="{A9410078-6F79-40A6-9372-E0CD43FB2D3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xmlns="" id="{7BDA8C63-E94A-454D-92B9-991AADBCFF5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xmlns="" id="{8C09E37A-1E99-49AA-B6C1-82624C0207A1}"/>
              </a:ext>
            </a:extLst>
          </p:cNvPr>
          <p:cNvSpPr>
            <a:spLocks noGrp="1"/>
          </p:cNvSpPr>
          <p:nvPr>
            <p:ph type="dt" sz="half" idx="10"/>
          </p:nvPr>
        </p:nvSpPr>
        <p:spPr/>
        <p:txBody>
          <a:bodyPr/>
          <a:lstStyle/>
          <a:p>
            <a:fld id="{ECAFC638-AEBE-4A17-B37F-04139B6E7202}" type="datetimeFigureOut">
              <a:rPr lang="fr-CA" smtClean="0"/>
              <a:t>2019-06-06</a:t>
            </a:fld>
            <a:endParaRPr lang="fr-CA"/>
          </a:p>
        </p:txBody>
      </p:sp>
      <p:sp>
        <p:nvSpPr>
          <p:cNvPr id="6" name="Espace réservé du pied de page 5">
            <a:extLst>
              <a:ext uri="{FF2B5EF4-FFF2-40B4-BE49-F238E27FC236}">
                <a16:creationId xmlns:a16="http://schemas.microsoft.com/office/drawing/2014/main" xmlns="" id="{5BD4CD3E-BF60-4139-8CD2-E5A8036AC54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xmlns="" id="{467C0550-3CF5-421E-B6BD-D636143A1B38}"/>
              </a:ext>
            </a:extLst>
          </p:cNvPr>
          <p:cNvSpPr>
            <a:spLocks noGrp="1"/>
          </p:cNvSpPr>
          <p:nvPr>
            <p:ph type="sldNum" sz="quarter" idx="12"/>
          </p:nvPr>
        </p:nvSpPr>
        <p:spPr/>
        <p:txBody>
          <a:bodyPr/>
          <a:lstStyle/>
          <a:p>
            <a:fld id="{50FB21BA-92EE-42F1-91C5-FF07223DA6C8}" type="slidenum">
              <a:rPr lang="fr-CA" smtClean="0"/>
              <a:t>‹N°›</a:t>
            </a:fld>
            <a:endParaRPr lang="fr-CA"/>
          </a:p>
        </p:txBody>
      </p:sp>
    </p:spTree>
    <p:extLst>
      <p:ext uri="{BB962C8B-B14F-4D97-AF65-F5344CB8AC3E}">
        <p14:creationId xmlns:p14="http://schemas.microsoft.com/office/powerpoint/2010/main" val="292005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2A7C8B-EC47-4ADF-B6C1-945AFB0B38AB}"/>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xmlns="" id="{C3EAC4B9-FECF-46A4-91FC-A26203FED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C82A564B-2585-4291-9098-BA496AA585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xmlns="" id="{52573A91-62DE-424C-AA63-9137E227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FC178F6E-837B-4AB7-A00D-F6D63DF482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xmlns="" id="{6D13828D-315D-41DF-8767-D9BD3B5F2FD6}"/>
              </a:ext>
            </a:extLst>
          </p:cNvPr>
          <p:cNvSpPr>
            <a:spLocks noGrp="1"/>
          </p:cNvSpPr>
          <p:nvPr>
            <p:ph type="dt" sz="half" idx="10"/>
          </p:nvPr>
        </p:nvSpPr>
        <p:spPr/>
        <p:txBody>
          <a:bodyPr/>
          <a:lstStyle/>
          <a:p>
            <a:fld id="{ECAFC638-AEBE-4A17-B37F-04139B6E7202}" type="datetimeFigureOut">
              <a:rPr lang="fr-CA" smtClean="0"/>
              <a:t>2019-06-06</a:t>
            </a:fld>
            <a:endParaRPr lang="fr-CA"/>
          </a:p>
        </p:txBody>
      </p:sp>
      <p:sp>
        <p:nvSpPr>
          <p:cNvPr id="8" name="Espace réservé du pied de page 7">
            <a:extLst>
              <a:ext uri="{FF2B5EF4-FFF2-40B4-BE49-F238E27FC236}">
                <a16:creationId xmlns:a16="http://schemas.microsoft.com/office/drawing/2014/main" xmlns="" id="{25039930-E954-4794-9507-35B1018F33C4}"/>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xmlns="" id="{E2939608-4D87-4C54-AB59-BD80C5F11723}"/>
              </a:ext>
            </a:extLst>
          </p:cNvPr>
          <p:cNvSpPr>
            <a:spLocks noGrp="1"/>
          </p:cNvSpPr>
          <p:nvPr>
            <p:ph type="sldNum" sz="quarter" idx="12"/>
          </p:nvPr>
        </p:nvSpPr>
        <p:spPr/>
        <p:txBody>
          <a:bodyPr/>
          <a:lstStyle/>
          <a:p>
            <a:fld id="{50FB21BA-92EE-42F1-91C5-FF07223DA6C8}" type="slidenum">
              <a:rPr lang="fr-CA" smtClean="0"/>
              <a:t>‹N°›</a:t>
            </a:fld>
            <a:endParaRPr lang="fr-CA"/>
          </a:p>
        </p:txBody>
      </p:sp>
    </p:spTree>
    <p:extLst>
      <p:ext uri="{BB962C8B-B14F-4D97-AF65-F5344CB8AC3E}">
        <p14:creationId xmlns:p14="http://schemas.microsoft.com/office/powerpoint/2010/main" val="199996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BECA33-7CE3-4C2A-B7FC-70684E4D4CAB}"/>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xmlns="" id="{2F627D98-1965-4834-8A43-E8737990F3FF}"/>
              </a:ext>
            </a:extLst>
          </p:cNvPr>
          <p:cNvSpPr>
            <a:spLocks noGrp="1"/>
          </p:cNvSpPr>
          <p:nvPr>
            <p:ph type="dt" sz="half" idx="10"/>
          </p:nvPr>
        </p:nvSpPr>
        <p:spPr/>
        <p:txBody>
          <a:bodyPr/>
          <a:lstStyle/>
          <a:p>
            <a:fld id="{ECAFC638-AEBE-4A17-B37F-04139B6E7202}" type="datetimeFigureOut">
              <a:rPr lang="fr-CA" smtClean="0"/>
              <a:t>2019-06-06</a:t>
            </a:fld>
            <a:endParaRPr lang="fr-CA"/>
          </a:p>
        </p:txBody>
      </p:sp>
      <p:sp>
        <p:nvSpPr>
          <p:cNvPr id="4" name="Espace réservé du pied de page 3">
            <a:extLst>
              <a:ext uri="{FF2B5EF4-FFF2-40B4-BE49-F238E27FC236}">
                <a16:creationId xmlns:a16="http://schemas.microsoft.com/office/drawing/2014/main" xmlns="" id="{D9AF58B7-0AE2-419B-9DEA-1223F9D6265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xmlns="" id="{2017017B-BA83-4445-A62E-31766EEB8A8E}"/>
              </a:ext>
            </a:extLst>
          </p:cNvPr>
          <p:cNvSpPr>
            <a:spLocks noGrp="1"/>
          </p:cNvSpPr>
          <p:nvPr>
            <p:ph type="sldNum" sz="quarter" idx="12"/>
          </p:nvPr>
        </p:nvSpPr>
        <p:spPr/>
        <p:txBody>
          <a:bodyPr/>
          <a:lstStyle/>
          <a:p>
            <a:fld id="{50FB21BA-92EE-42F1-91C5-FF07223DA6C8}" type="slidenum">
              <a:rPr lang="fr-CA" smtClean="0"/>
              <a:t>‹N°›</a:t>
            </a:fld>
            <a:endParaRPr lang="fr-CA"/>
          </a:p>
        </p:txBody>
      </p:sp>
    </p:spTree>
    <p:extLst>
      <p:ext uri="{BB962C8B-B14F-4D97-AF65-F5344CB8AC3E}">
        <p14:creationId xmlns:p14="http://schemas.microsoft.com/office/powerpoint/2010/main" val="182024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6CEE39A-58D6-4A84-8BF3-F1BB12C8EC7C}"/>
              </a:ext>
            </a:extLst>
          </p:cNvPr>
          <p:cNvSpPr>
            <a:spLocks noGrp="1"/>
          </p:cNvSpPr>
          <p:nvPr>
            <p:ph type="dt" sz="half" idx="10"/>
          </p:nvPr>
        </p:nvSpPr>
        <p:spPr/>
        <p:txBody>
          <a:bodyPr/>
          <a:lstStyle/>
          <a:p>
            <a:fld id="{ECAFC638-AEBE-4A17-B37F-04139B6E7202}" type="datetimeFigureOut">
              <a:rPr lang="fr-CA" smtClean="0"/>
              <a:t>2019-06-06</a:t>
            </a:fld>
            <a:endParaRPr lang="fr-CA"/>
          </a:p>
        </p:txBody>
      </p:sp>
      <p:sp>
        <p:nvSpPr>
          <p:cNvPr id="3" name="Espace réservé du pied de page 2">
            <a:extLst>
              <a:ext uri="{FF2B5EF4-FFF2-40B4-BE49-F238E27FC236}">
                <a16:creationId xmlns:a16="http://schemas.microsoft.com/office/drawing/2014/main" xmlns="" id="{8913A2F0-1C4F-43E2-AC12-3E7EB6BAE486}"/>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xmlns="" id="{7F425001-79A9-420F-8729-41B34425E402}"/>
              </a:ext>
            </a:extLst>
          </p:cNvPr>
          <p:cNvSpPr>
            <a:spLocks noGrp="1"/>
          </p:cNvSpPr>
          <p:nvPr>
            <p:ph type="sldNum" sz="quarter" idx="12"/>
          </p:nvPr>
        </p:nvSpPr>
        <p:spPr/>
        <p:txBody>
          <a:bodyPr/>
          <a:lstStyle/>
          <a:p>
            <a:fld id="{50FB21BA-92EE-42F1-91C5-FF07223DA6C8}" type="slidenum">
              <a:rPr lang="fr-CA" smtClean="0"/>
              <a:t>‹N°›</a:t>
            </a:fld>
            <a:endParaRPr lang="fr-CA"/>
          </a:p>
        </p:txBody>
      </p:sp>
    </p:spTree>
    <p:extLst>
      <p:ext uri="{BB962C8B-B14F-4D97-AF65-F5344CB8AC3E}">
        <p14:creationId xmlns:p14="http://schemas.microsoft.com/office/powerpoint/2010/main" val="114473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7E4329-28D2-4672-BCBE-A6EA3B5A55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xmlns="" id="{3F8704A8-C8EC-428C-B47B-8AAD73601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xmlns="" id="{19BFF66F-6D90-47A6-B582-625E56114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A0EC456D-9146-4483-9E8C-B553985A8761}"/>
              </a:ext>
            </a:extLst>
          </p:cNvPr>
          <p:cNvSpPr>
            <a:spLocks noGrp="1"/>
          </p:cNvSpPr>
          <p:nvPr>
            <p:ph type="dt" sz="half" idx="10"/>
          </p:nvPr>
        </p:nvSpPr>
        <p:spPr/>
        <p:txBody>
          <a:bodyPr/>
          <a:lstStyle/>
          <a:p>
            <a:fld id="{ECAFC638-AEBE-4A17-B37F-04139B6E7202}" type="datetimeFigureOut">
              <a:rPr lang="fr-CA" smtClean="0"/>
              <a:t>2019-06-06</a:t>
            </a:fld>
            <a:endParaRPr lang="fr-CA"/>
          </a:p>
        </p:txBody>
      </p:sp>
      <p:sp>
        <p:nvSpPr>
          <p:cNvPr id="6" name="Espace réservé du pied de page 5">
            <a:extLst>
              <a:ext uri="{FF2B5EF4-FFF2-40B4-BE49-F238E27FC236}">
                <a16:creationId xmlns:a16="http://schemas.microsoft.com/office/drawing/2014/main" xmlns="" id="{60B9FE01-DFA2-4785-A0C2-71338C91C6C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xmlns="" id="{783BA653-1ED6-47E8-A3EB-3CC08BD57D6E}"/>
              </a:ext>
            </a:extLst>
          </p:cNvPr>
          <p:cNvSpPr>
            <a:spLocks noGrp="1"/>
          </p:cNvSpPr>
          <p:nvPr>
            <p:ph type="sldNum" sz="quarter" idx="12"/>
          </p:nvPr>
        </p:nvSpPr>
        <p:spPr/>
        <p:txBody>
          <a:bodyPr/>
          <a:lstStyle/>
          <a:p>
            <a:fld id="{50FB21BA-92EE-42F1-91C5-FF07223DA6C8}" type="slidenum">
              <a:rPr lang="fr-CA" smtClean="0"/>
              <a:t>‹N°›</a:t>
            </a:fld>
            <a:endParaRPr lang="fr-CA"/>
          </a:p>
        </p:txBody>
      </p:sp>
    </p:spTree>
    <p:extLst>
      <p:ext uri="{BB962C8B-B14F-4D97-AF65-F5344CB8AC3E}">
        <p14:creationId xmlns:p14="http://schemas.microsoft.com/office/powerpoint/2010/main" val="228941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4C6B2DA-5DA9-4EC1-9401-101DE0F2B7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xmlns="" id="{D6A47A01-0BB0-4A3B-9142-10D83A803F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xmlns="" id="{2D531956-6AC4-405C-81CB-E56C7FCF9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C381AD87-CB30-427D-BD11-3C0A3A0CEF8E}"/>
              </a:ext>
            </a:extLst>
          </p:cNvPr>
          <p:cNvSpPr>
            <a:spLocks noGrp="1"/>
          </p:cNvSpPr>
          <p:nvPr>
            <p:ph type="dt" sz="half" idx="10"/>
          </p:nvPr>
        </p:nvSpPr>
        <p:spPr/>
        <p:txBody>
          <a:bodyPr/>
          <a:lstStyle/>
          <a:p>
            <a:fld id="{ECAFC638-AEBE-4A17-B37F-04139B6E7202}" type="datetimeFigureOut">
              <a:rPr lang="fr-CA" smtClean="0"/>
              <a:t>2019-06-06</a:t>
            </a:fld>
            <a:endParaRPr lang="fr-CA"/>
          </a:p>
        </p:txBody>
      </p:sp>
      <p:sp>
        <p:nvSpPr>
          <p:cNvPr id="6" name="Espace réservé du pied de page 5">
            <a:extLst>
              <a:ext uri="{FF2B5EF4-FFF2-40B4-BE49-F238E27FC236}">
                <a16:creationId xmlns:a16="http://schemas.microsoft.com/office/drawing/2014/main" xmlns="" id="{96366FD9-4185-4DC5-A209-78040166FB8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xmlns="" id="{38C6F344-A5DC-43F7-864B-7885AB7425A9}"/>
              </a:ext>
            </a:extLst>
          </p:cNvPr>
          <p:cNvSpPr>
            <a:spLocks noGrp="1"/>
          </p:cNvSpPr>
          <p:nvPr>
            <p:ph type="sldNum" sz="quarter" idx="12"/>
          </p:nvPr>
        </p:nvSpPr>
        <p:spPr/>
        <p:txBody>
          <a:bodyPr/>
          <a:lstStyle/>
          <a:p>
            <a:fld id="{50FB21BA-92EE-42F1-91C5-FF07223DA6C8}" type="slidenum">
              <a:rPr lang="fr-CA" smtClean="0"/>
              <a:t>‹N°›</a:t>
            </a:fld>
            <a:endParaRPr lang="fr-CA"/>
          </a:p>
        </p:txBody>
      </p:sp>
    </p:spTree>
    <p:extLst>
      <p:ext uri="{BB962C8B-B14F-4D97-AF65-F5344CB8AC3E}">
        <p14:creationId xmlns:p14="http://schemas.microsoft.com/office/powerpoint/2010/main" val="51240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FB9AB92E-74F1-43BA-9E19-FD8C935FC2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xmlns="" id="{A6AF7D6D-797A-41A6-AB58-8F91185AE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xmlns="" id="{0B55DDC1-499E-473A-9407-03C2B7191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FC638-AEBE-4A17-B37F-04139B6E7202}" type="datetimeFigureOut">
              <a:rPr lang="fr-CA" smtClean="0"/>
              <a:t>2019-06-06</a:t>
            </a:fld>
            <a:endParaRPr lang="fr-CA"/>
          </a:p>
        </p:txBody>
      </p:sp>
      <p:sp>
        <p:nvSpPr>
          <p:cNvPr id="5" name="Espace réservé du pied de page 4">
            <a:extLst>
              <a:ext uri="{FF2B5EF4-FFF2-40B4-BE49-F238E27FC236}">
                <a16:creationId xmlns:a16="http://schemas.microsoft.com/office/drawing/2014/main" xmlns="" id="{75CFCF88-4EA6-4C47-990D-674F370CC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xmlns="" id="{62E90F34-1E86-4038-AE4E-F4C16F21B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B21BA-92EE-42F1-91C5-FF07223DA6C8}" type="slidenum">
              <a:rPr lang="fr-CA" smtClean="0"/>
              <a:t>‹N°›</a:t>
            </a:fld>
            <a:endParaRPr lang="fr-CA"/>
          </a:p>
        </p:txBody>
      </p:sp>
    </p:spTree>
    <p:extLst>
      <p:ext uri="{BB962C8B-B14F-4D97-AF65-F5344CB8AC3E}">
        <p14:creationId xmlns:p14="http://schemas.microsoft.com/office/powerpoint/2010/main" val="249942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nlii.org/fr/ca/legis/lois/30---31-victoria-c-3/derniere/30---31-victoria-c-3.html" TargetMode="External"/><Relationship Id="rId2" Type="http://schemas.openxmlformats.org/officeDocument/2006/relationships/hyperlink" Target="https://www.canlii.org/fr/ca/legis/lois/30---31-victoria-c-3/derniere/30---31-victoria-c-3.html#art92par14_smoot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0DBE339-69D7-4937-BE38-E6E8EDB7E9BA}"/>
              </a:ext>
            </a:extLst>
          </p:cNvPr>
          <p:cNvSpPr>
            <a:spLocks noGrp="1"/>
          </p:cNvSpPr>
          <p:nvPr>
            <p:ph type="ctrTitle"/>
          </p:nvPr>
        </p:nvSpPr>
        <p:spPr>
          <a:xfrm>
            <a:off x="1265903" y="2176873"/>
            <a:ext cx="9144000" cy="2387600"/>
          </a:xfrm>
        </p:spPr>
        <p:txBody>
          <a:bodyPr/>
          <a:lstStyle/>
          <a:p>
            <a:endParaRPr lang="fr-CA" dirty="0"/>
          </a:p>
        </p:txBody>
      </p:sp>
      <p:sp>
        <p:nvSpPr>
          <p:cNvPr id="3" name="Sous-titre 2">
            <a:extLst>
              <a:ext uri="{FF2B5EF4-FFF2-40B4-BE49-F238E27FC236}">
                <a16:creationId xmlns:a16="http://schemas.microsoft.com/office/drawing/2014/main" xmlns="" id="{51B7757B-F98E-4105-97C6-E1A1596AD979}"/>
              </a:ext>
            </a:extLst>
          </p:cNvPr>
          <p:cNvSpPr>
            <a:spLocks noGrp="1"/>
          </p:cNvSpPr>
          <p:nvPr>
            <p:ph type="subTitle" idx="1"/>
          </p:nvPr>
        </p:nvSpPr>
        <p:spPr>
          <a:xfrm>
            <a:off x="1140542" y="5283354"/>
            <a:ext cx="9144000" cy="1655762"/>
          </a:xfrm>
        </p:spPr>
        <p:txBody>
          <a:bodyPr/>
          <a:lstStyle/>
          <a:p>
            <a:endParaRPr lang="fr-CA" dirty="0"/>
          </a:p>
          <a:p>
            <a:r>
              <a:rPr lang="fr-CA" sz="3600" dirty="0"/>
              <a:t>Les pouvoirs d’ordonnance du juge municipal</a:t>
            </a:r>
          </a:p>
        </p:txBody>
      </p:sp>
      <p:pic>
        <p:nvPicPr>
          <p:cNvPr id="4" name="Image 3" descr="Colonnes d’un monument vu d’en bas et ciel bleu">
            <a:extLst>
              <a:ext uri="{FF2B5EF4-FFF2-40B4-BE49-F238E27FC236}">
                <a16:creationId xmlns:a16="http://schemas.microsoft.com/office/drawing/2014/main" xmlns="" id="{B293D8EE-6469-499B-A6C1-A74FFBB42ACD}"/>
              </a:ext>
            </a:extLst>
          </p:cNvPr>
          <p:cNvPicPr/>
          <p:nvPr/>
        </p:nvPicPr>
        <p:blipFill>
          <a:blip r:embed="rId2">
            <a:extLst>
              <a:ext uri="{28A0092B-C50C-407E-A947-70E740481C1C}">
                <a14:useLocalDpi xmlns:a14="http://schemas.microsoft.com/office/drawing/2010/main" val="0"/>
              </a:ext>
            </a:extLst>
          </a:blip>
          <a:stretch>
            <a:fillRect/>
          </a:stretch>
        </p:blipFill>
        <p:spPr>
          <a:xfrm>
            <a:off x="0" y="-464804"/>
            <a:ext cx="12192000" cy="5283353"/>
          </a:xfrm>
          <a:prstGeom prst="rect">
            <a:avLst/>
          </a:prstGeom>
        </p:spPr>
      </p:pic>
    </p:spTree>
    <p:extLst>
      <p:ext uri="{BB962C8B-B14F-4D97-AF65-F5344CB8AC3E}">
        <p14:creationId xmlns:p14="http://schemas.microsoft.com/office/powerpoint/2010/main" val="3680435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CA" sz="2800" dirty="0">
                <a:solidFill>
                  <a:schemeClr val="bg1"/>
                </a:solidFill>
              </a:rPr>
              <a:t>Loi sur le cours municipales</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7" y="2662286"/>
            <a:ext cx="3363974" cy="3415622"/>
          </a:xfrm>
        </p:spPr>
        <p:txBody>
          <a:bodyPr>
            <a:normAutofit/>
          </a:bodyPr>
          <a:lstStyle/>
          <a:p>
            <a:pPr marL="0" indent="0">
              <a:buNone/>
            </a:pPr>
            <a:endParaRPr lang="fr-CA" sz="3200" dirty="0">
              <a:solidFill>
                <a:schemeClr val="bg1"/>
              </a:solidFill>
            </a:endParaRPr>
          </a:p>
          <a:p>
            <a:endParaRPr lang="fr-CA" sz="3200" dirty="0">
              <a:solidFill>
                <a:schemeClr val="bg1"/>
              </a:solidFill>
            </a:endParaRPr>
          </a:p>
          <a:p>
            <a:r>
              <a:rPr lang="fr-CA" sz="3200" dirty="0">
                <a:solidFill>
                  <a:schemeClr val="bg1"/>
                </a:solidFill>
              </a:rPr>
              <a:t>Art 29</a:t>
            </a:r>
          </a:p>
          <a:p>
            <a:endParaRPr lang="fr-CA" sz="3200" dirty="0">
              <a:solidFill>
                <a:schemeClr val="bg1"/>
              </a:solidFill>
            </a:endParaRPr>
          </a:p>
          <a:p>
            <a:pPr marL="0" indent="0">
              <a:buNone/>
            </a:pPr>
            <a:endParaRPr lang="fr-CA" sz="2000" dirty="0">
              <a:solidFill>
                <a:schemeClr val="bg1"/>
              </a:solidFill>
            </a:endParaRPr>
          </a:p>
        </p:txBody>
      </p:sp>
      <p:sp>
        <p:nvSpPr>
          <p:cNvPr id="5" name="Rectangle 4">
            <a:extLst>
              <a:ext uri="{FF2B5EF4-FFF2-40B4-BE49-F238E27FC236}">
                <a16:creationId xmlns:a16="http://schemas.microsoft.com/office/drawing/2014/main" xmlns="" id="{77669BF7-750F-431B-BED0-687EDD8246F7}"/>
              </a:ext>
            </a:extLst>
          </p:cNvPr>
          <p:cNvSpPr>
            <a:spLocks noChangeAspect="1"/>
          </p:cNvSpPr>
          <p:nvPr/>
        </p:nvSpPr>
        <p:spPr>
          <a:xfrm>
            <a:off x="4985299" y="896961"/>
            <a:ext cx="6964531" cy="6046271"/>
          </a:xfrm>
          <a:prstGeom prst="rect">
            <a:avLst/>
          </a:prstGeom>
        </p:spPr>
        <p:txBody>
          <a:bodyPr wrap="square">
            <a:spAutoFit/>
          </a:bodyPr>
          <a:lstStyle/>
          <a:p>
            <a:pPr marL="800100" indent="-342900" algn="just">
              <a:lnSpc>
                <a:spcPct val="110000"/>
              </a:lnSpc>
              <a:spcBef>
                <a:spcPts val="600"/>
              </a:spcBef>
              <a:spcAft>
                <a:spcPts val="1000"/>
              </a:spcAft>
              <a:buAutoNum type="arabicPeriod"/>
            </a:pP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Pouvoir non autonome</a:t>
            </a:r>
          </a:p>
          <a:p>
            <a:pPr marL="800100" indent="-342900" algn="just">
              <a:lnSpc>
                <a:spcPct val="110000"/>
              </a:lnSpc>
              <a:spcBef>
                <a:spcPts val="600"/>
              </a:spcBef>
              <a:spcAft>
                <a:spcPts val="1000"/>
              </a:spcAft>
              <a:buAutoNum type="arabicPeriod"/>
            </a:pP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Nécessité d’un règlement (</a:t>
            </a:r>
            <a:r>
              <a:rPr lang="fr-CA" sz="2000" b="1"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St-Marc-sur-Richelieu c. Brunet   </a:t>
            </a: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(2015) QCCM 161; Appel à la Cour supérieure rejeté, 2016 AX 5124985 (C.S.))</a:t>
            </a:r>
          </a:p>
          <a:p>
            <a:pPr marL="800100" indent="-342900" algn="just">
              <a:lnSpc>
                <a:spcPct val="110000"/>
              </a:lnSpc>
              <a:spcBef>
                <a:spcPts val="600"/>
              </a:spcBef>
              <a:spcAft>
                <a:spcPts val="1000"/>
              </a:spcAft>
              <a:buAutoNum type="arabicPeriod"/>
            </a:pP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Pouvoir  d’ordonnance limité par la Cour supérieure  (</a:t>
            </a:r>
            <a:r>
              <a:rPr lang="fr-CA" sz="2000" b="1"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Hervey Beaubien c. Ville du Lac St-Joseph</a:t>
            </a: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(2001) </a:t>
            </a:r>
            <a:r>
              <a:rPr lang="fr-CA" sz="2000" dirty="0" err="1">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CanLii</a:t>
            </a: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27020 (QC CM;  2001 J.Q. no. 4186 (C.S.); </a:t>
            </a:r>
            <a:r>
              <a:rPr lang="fr-CA" sz="2000" b="1"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Tousignant c. Lac-Beauport (Municipalité de),</a:t>
            </a: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2010 QCCS 5229      </a:t>
            </a:r>
          </a:p>
          <a:p>
            <a:pPr marL="800100" indent="-342900" algn="just">
              <a:lnSpc>
                <a:spcPct val="110000"/>
              </a:lnSpc>
              <a:spcBef>
                <a:spcPts val="600"/>
              </a:spcBef>
              <a:spcAft>
                <a:spcPts val="1000"/>
              </a:spcAft>
              <a:buAutoNum type="arabicPeriod"/>
            </a:pP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Nécessité d’un préavis</a:t>
            </a:r>
          </a:p>
          <a:p>
            <a:pPr marL="800100" indent="-342900" algn="just">
              <a:lnSpc>
                <a:spcPct val="110000"/>
              </a:lnSpc>
              <a:spcBef>
                <a:spcPts val="600"/>
              </a:spcBef>
              <a:spcAft>
                <a:spcPts val="1000"/>
              </a:spcAft>
              <a:buAutoNum type="arabicPeriod"/>
            </a:pP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Nécessité d’un jugement pénal</a:t>
            </a:r>
          </a:p>
          <a:p>
            <a:pPr marL="800100" indent="-342900" algn="just">
              <a:lnSpc>
                <a:spcPct val="110000"/>
              </a:lnSpc>
              <a:spcBef>
                <a:spcPts val="600"/>
              </a:spcBef>
              <a:spcAft>
                <a:spcPts val="1000"/>
              </a:spcAft>
              <a:buAutoNum type="arabicPeriod"/>
            </a:pP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La mesure doit être utile à la mise en force du règlement</a:t>
            </a:r>
          </a:p>
          <a:p>
            <a:pPr marL="800100" indent="-342900" algn="just">
              <a:lnSpc>
                <a:spcPct val="110000"/>
              </a:lnSpc>
              <a:spcBef>
                <a:spcPts val="600"/>
              </a:spcBef>
              <a:spcAft>
                <a:spcPts val="1000"/>
              </a:spcAft>
              <a:buAutoNum type="arabicPeriod"/>
            </a:pP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L’ordonnance doit être précise</a:t>
            </a:r>
          </a:p>
        </p:txBody>
      </p:sp>
    </p:spTree>
    <p:extLst>
      <p:ext uri="{BB962C8B-B14F-4D97-AF65-F5344CB8AC3E}">
        <p14:creationId xmlns:p14="http://schemas.microsoft.com/office/powerpoint/2010/main" val="182329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CA" sz="2800" dirty="0">
                <a:solidFill>
                  <a:schemeClr val="bg1"/>
                </a:solidFill>
              </a:rPr>
              <a:t>Loi sur le cours municipales</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7" y="2662286"/>
            <a:ext cx="3363974" cy="3415622"/>
          </a:xfrm>
        </p:spPr>
        <p:txBody>
          <a:bodyPr>
            <a:normAutofit/>
          </a:bodyPr>
          <a:lstStyle/>
          <a:p>
            <a:pPr marL="0" indent="0">
              <a:buNone/>
            </a:pPr>
            <a:endParaRPr lang="fr-CA" sz="3200" dirty="0">
              <a:solidFill>
                <a:schemeClr val="bg1"/>
              </a:solidFill>
            </a:endParaRPr>
          </a:p>
          <a:p>
            <a:endParaRPr lang="fr-CA" sz="3200" dirty="0">
              <a:solidFill>
                <a:schemeClr val="bg1"/>
              </a:solidFill>
            </a:endParaRPr>
          </a:p>
          <a:p>
            <a:r>
              <a:rPr lang="fr-CA" sz="3200" dirty="0">
                <a:solidFill>
                  <a:schemeClr val="bg1"/>
                </a:solidFill>
              </a:rPr>
              <a:t>Art 29</a:t>
            </a:r>
          </a:p>
          <a:p>
            <a:endParaRPr lang="fr-CA" sz="3200" dirty="0">
              <a:solidFill>
                <a:schemeClr val="bg1"/>
              </a:solidFill>
            </a:endParaRPr>
          </a:p>
          <a:p>
            <a:pPr marL="0" indent="0">
              <a:buNone/>
            </a:pPr>
            <a:endParaRPr lang="fr-CA" sz="2000" dirty="0">
              <a:solidFill>
                <a:schemeClr val="bg1"/>
              </a:solidFill>
            </a:endParaRPr>
          </a:p>
        </p:txBody>
      </p:sp>
      <p:sp>
        <p:nvSpPr>
          <p:cNvPr id="5" name="Rectangle 4">
            <a:extLst>
              <a:ext uri="{FF2B5EF4-FFF2-40B4-BE49-F238E27FC236}">
                <a16:creationId xmlns:a16="http://schemas.microsoft.com/office/drawing/2014/main" xmlns="" id="{77669BF7-750F-431B-BED0-687EDD8246F7}"/>
              </a:ext>
            </a:extLst>
          </p:cNvPr>
          <p:cNvSpPr>
            <a:spLocks noChangeAspect="1"/>
          </p:cNvSpPr>
          <p:nvPr/>
        </p:nvSpPr>
        <p:spPr>
          <a:xfrm>
            <a:off x="4985299" y="896961"/>
            <a:ext cx="7291199" cy="3742050"/>
          </a:xfrm>
          <a:prstGeom prst="rect">
            <a:avLst/>
          </a:prstGeom>
        </p:spPr>
        <p:txBody>
          <a:bodyPr wrap="square">
            <a:spAutoFit/>
          </a:bodyPr>
          <a:lstStyle/>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a:p>
            <a:pPr marL="457200" algn="just">
              <a:lnSpc>
                <a:spcPct val="110000"/>
              </a:lnSpc>
              <a:spcBef>
                <a:spcPts val="600"/>
              </a:spcBef>
              <a:spcAft>
                <a:spcPts val="1000"/>
              </a:spcAft>
            </a:pP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8. La mesure peut viser un bien meuble ou immeuble</a:t>
            </a:r>
          </a:p>
          <a:p>
            <a:pPr marL="457200" algn="just">
              <a:lnSpc>
                <a:spcPct val="110000"/>
              </a:lnSpc>
              <a:spcBef>
                <a:spcPts val="600"/>
              </a:spcBef>
              <a:spcAft>
                <a:spcPts val="1000"/>
              </a:spcAft>
            </a:pP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9. La mesure ne peut viser la démolition d’un immeuble</a:t>
            </a:r>
          </a:p>
          <a:p>
            <a:pPr marL="457200" algn="just">
              <a:lnSpc>
                <a:spcPct val="110000"/>
              </a:lnSpc>
              <a:spcBef>
                <a:spcPts val="600"/>
              </a:spcBef>
              <a:spcAft>
                <a:spcPts val="1000"/>
              </a:spcAft>
            </a:pP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10. L’ordonnance peut permettre l’exécution par la municipalité</a:t>
            </a:r>
          </a:p>
          <a:p>
            <a:pPr marL="457200" algn="just">
              <a:lnSpc>
                <a:spcPct val="110000"/>
              </a:lnSpc>
              <a:spcBef>
                <a:spcPts val="600"/>
              </a:spcBef>
              <a:spcAft>
                <a:spcPts val="1000"/>
              </a:spcAft>
            </a:pPr>
            <a:r>
              <a:rPr lang="fr-CA" sz="20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11. Les coûts engendrés par la municipalité ne sont pas assimilés à une taxe foncière</a:t>
            </a:r>
          </a:p>
        </p:txBody>
      </p:sp>
    </p:spTree>
    <p:extLst>
      <p:ext uri="{BB962C8B-B14F-4D97-AF65-F5344CB8AC3E}">
        <p14:creationId xmlns:p14="http://schemas.microsoft.com/office/powerpoint/2010/main" val="310917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CA" sz="2800" dirty="0">
                <a:solidFill>
                  <a:schemeClr val="bg1"/>
                </a:solidFill>
              </a:rPr>
              <a:t>Loi sur les compétences municipales</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8" y="2638044"/>
            <a:ext cx="3363974" cy="3415622"/>
          </a:xfrm>
        </p:spPr>
        <p:txBody>
          <a:bodyPr>
            <a:normAutofit/>
          </a:bodyPr>
          <a:lstStyle/>
          <a:p>
            <a:pPr marL="0" indent="0">
              <a:buNone/>
            </a:pPr>
            <a:endParaRPr lang="fr-CA" sz="2000">
              <a:solidFill>
                <a:schemeClr val="bg1"/>
              </a:solidFill>
            </a:endParaRPr>
          </a:p>
          <a:p>
            <a:r>
              <a:rPr lang="fr-CA" sz="2000">
                <a:solidFill>
                  <a:schemeClr val="bg1"/>
                </a:solidFill>
              </a:rPr>
              <a:t>Art. 25.1</a:t>
            </a:r>
          </a:p>
          <a:p>
            <a:r>
              <a:rPr lang="fr-CA" sz="2000">
                <a:solidFill>
                  <a:schemeClr val="bg1"/>
                </a:solidFill>
              </a:rPr>
              <a:t>Art 56 &amp; 60</a:t>
            </a:r>
          </a:p>
          <a:p>
            <a:endParaRPr lang="fr-CA" sz="2000">
              <a:solidFill>
                <a:schemeClr val="bg1"/>
              </a:solidFill>
            </a:endParaRPr>
          </a:p>
          <a:p>
            <a:pPr marL="0" indent="0">
              <a:buNone/>
            </a:pPr>
            <a:endParaRPr lang="fr-CA" sz="2000" dirty="0">
              <a:solidFill>
                <a:schemeClr val="bg1"/>
              </a:solidFill>
            </a:endParaRPr>
          </a:p>
        </p:txBody>
      </p:sp>
      <p:pic>
        <p:nvPicPr>
          <p:cNvPr id="2052" name="Picture 4" descr="RÃ©sultats de recherche d'images pour Â«Â loi sur les compÃ©tences municipalesÂ Â»">
            <a:extLst>
              <a:ext uri="{FF2B5EF4-FFF2-40B4-BE49-F238E27FC236}">
                <a16:creationId xmlns:a16="http://schemas.microsoft.com/office/drawing/2014/main" xmlns="" id="{D93F108E-F9D3-4A6F-8723-0ADC6B8A1E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63392" y="643467"/>
            <a:ext cx="3719511" cy="54101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669BF7-750F-431B-BED0-687EDD8246F7}"/>
              </a:ext>
            </a:extLst>
          </p:cNvPr>
          <p:cNvSpPr>
            <a:spLocks noChangeAspect="1"/>
          </p:cNvSpPr>
          <p:nvPr/>
        </p:nvSpPr>
        <p:spPr>
          <a:xfrm>
            <a:off x="4985299" y="896961"/>
            <a:ext cx="7291199" cy="891654"/>
          </a:xfrm>
          <a:prstGeom prst="rect">
            <a:avLst/>
          </a:prstGeom>
        </p:spPr>
        <p:txBody>
          <a:bodyPr wrap="square">
            <a:spAutoFit/>
          </a:bodyPr>
          <a:lstStyle/>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75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CA" sz="2800" dirty="0">
                <a:solidFill>
                  <a:schemeClr val="bg1"/>
                </a:solidFill>
              </a:rPr>
              <a:t>Loi sur les compétences municipales</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7" y="2662286"/>
            <a:ext cx="3363974" cy="3415622"/>
          </a:xfrm>
        </p:spPr>
        <p:txBody>
          <a:bodyPr>
            <a:normAutofit/>
          </a:bodyPr>
          <a:lstStyle/>
          <a:p>
            <a:pPr marL="0" indent="0">
              <a:buNone/>
            </a:pPr>
            <a:endParaRPr lang="fr-CA" sz="3200" dirty="0">
              <a:solidFill>
                <a:schemeClr val="bg1"/>
              </a:solidFill>
            </a:endParaRPr>
          </a:p>
          <a:p>
            <a:endParaRPr lang="fr-CA" sz="3200" dirty="0">
              <a:solidFill>
                <a:schemeClr val="bg1"/>
              </a:solidFill>
            </a:endParaRPr>
          </a:p>
          <a:p>
            <a:r>
              <a:rPr lang="fr-CA" sz="3200" dirty="0">
                <a:solidFill>
                  <a:schemeClr val="bg1"/>
                </a:solidFill>
              </a:rPr>
              <a:t>Art 25.1</a:t>
            </a:r>
          </a:p>
          <a:p>
            <a:endParaRPr lang="fr-CA" sz="3200" dirty="0">
              <a:solidFill>
                <a:schemeClr val="bg1"/>
              </a:solidFill>
            </a:endParaRPr>
          </a:p>
          <a:p>
            <a:pPr marL="0" indent="0">
              <a:buNone/>
            </a:pPr>
            <a:endParaRPr lang="fr-CA" sz="2000" dirty="0">
              <a:solidFill>
                <a:schemeClr val="bg1"/>
              </a:solidFill>
            </a:endParaRPr>
          </a:p>
        </p:txBody>
      </p:sp>
      <p:sp>
        <p:nvSpPr>
          <p:cNvPr id="5" name="Rectangle 4">
            <a:extLst>
              <a:ext uri="{FF2B5EF4-FFF2-40B4-BE49-F238E27FC236}">
                <a16:creationId xmlns:a16="http://schemas.microsoft.com/office/drawing/2014/main" xmlns="" id="{77669BF7-750F-431B-BED0-687EDD8246F7}"/>
              </a:ext>
            </a:extLst>
          </p:cNvPr>
          <p:cNvSpPr>
            <a:spLocks noChangeAspect="1"/>
          </p:cNvSpPr>
          <p:nvPr/>
        </p:nvSpPr>
        <p:spPr>
          <a:xfrm>
            <a:off x="4985299" y="896960"/>
            <a:ext cx="6955977" cy="4825039"/>
          </a:xfrm>
          <a:prstGeom prst="rect">
            <a:avLst/>
          </a:prstGeom>
        </p:spPr>
        <p:txBody>
          <a:bodyPr wrap="square">
            <a:spAutoFit/>
          </a:bodyPr>
          <a:lstStyle/>
          <a:p>
            <a:pPr marL="457200" algn="just">
              <a:lnSpc>
                <a:spcPct val="110000"/>
              </a:lnSpc>
              <a:spcBef>
                <a:spcPts val="600"/>
              </a:spcBef>
              <a:spcAft>
                <a:spcPts val="1000"/>
              </a:spcAft>
            </a:pPr>
            <a:r>
              <a:rPr lang="fr-CA" sz="28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a:t>
            </a:r>
            <a:r>
              <a:rPr lang="fr-FR" sz="2800" dirty="0">
                <a:latin typeface="Constantia" panose="02030602050306030303" pitchFamily="18" charset="0"/>
              </a:rPr>
              <a:t>permet à la municipalité, aux frais du propriétaire de l’immeuble, d’installer, entretenir ou rendre conforme aux normes un système de traitement des eaux usées.</a:t>
            </a:r>
          </a:p>
          <a:p>
            <a:pPr marL="457200" algn="just">
              <a:lnSpc>
                <a:spcPct val="110000"/>
              </a:lnSpc>
              <a:spcBef>
                <a:spcPts val="600"/>
              </a:spcBef>
              <a:spcAft>
                <a:spcPts val="1000"/>
              </a:spcAft>
            </a:pPr>
            <a:r>
              <a:rPr lang="fr-FR" sz="2800" dirty="0">
                <a:latin typeface="Constantia" panose="02030602050306030303" pitchFamily="18" charset="0"/>
              </a:rPr>
              <a:t>. Ordonnance en vertu de 59 et 60.</a:t>
            </a:r>
          </a:p>
          <a:p>
            <a:pPr marL="457200" algn="just">
              <a:lnSpc>
                <a:spcPct val="110000"/>
              </a:lnSpc>
              <a:spcBef>
                <a:spcPts val="600"/>
              </a:spcBef>
              <a:spcAft>
                <a:spcPts val="1000"/>
              </a:spcAft>
            </a:pPr>
            <a:r>
              <a:rPr lang="fr-FR" sz="2800" dirty="0">
                <a:latin typeface="Constantia" panose="02030602050306030303" pitchFamily="18" charset="0"/>
              </a:rPr>
              <a:t>. Pouvoir de procéder sans ordonnance</a:t>
            </a:r>
            <a:endParaRPr lang="fr-CA" sz="2800" dirty="0">
              <a:latin typeface="Constantia" panose="02030602050306030303" pitchFamily="18" charset="0"/>
            </a:endParaRPr>
          </a:p>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21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CA" sz="2800" dirty="0">
                <a:solidFill>
                  <a:schemeClr val="bg1"/>
                </a:solidFill>
              </a:rPr>
              <a:t>Loi sur les compétences municipales</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7" y="2662286"/>
            <a:ext cx="3363974" cy="3415622"/>
          </a:xfrm>
        </p:spPr>
        <p:txBody>
          <a:bodyPr>
            <a:normAutofit/>
          </a:bodyPr>
          <a:lstStyle/>
          <a:p>
            <a:pPr marL="0" indent="0">
              <a:buNone/>
            </a:pPr>
            <a:endParaRPr lang="fr-CA" sz="3200" dirty="0">
              <a:solidFill>
                <a:schemeClr val="bg1"/>
              </a:solidFill>
            </a:endParaRPr>
          </a:p>
          <a:p>
            <a:endParaRPr lang="fr-CA" sz="3200" dirty="0">
              <a:solidFill>
                <a:schemeClr val="bg1"/>
              </a:solidFill>
            </a:endParaRPr>
          </a:p>
          <a:p>
            <a:r>
              <a:rPr lang="fr-CA" sz="3200" dirty="0">
                <a:solidFill>
                  <a:schemeClr val="bg1"/>
                </a:solidFill>
              </a:rPr>
              <a:t>Art . 59 &amp; 60</a:t>
            </a:r>
          </a:p>
          <a:p>
            <a:endParaRPr lang="fr-CA" sz="3200" dirty="0">
              <a:solidFill>
                <a:schemeClr val="bg1"/>
              </a:solidFill>
            </a:endParaRPr>
          </a:p>
          <a:p>
            <a:pPr marL="0" indent="0">
              <a:buNone/>
            </a:pPr>
            <a:endParaRPr lang="fr-CA" sz="2000" dirty="0">
              <a:solidFill>
                <a:schemeClr val="bg1"/>
              </a:solidFill>
            </a:endParaRPr>
          </a:p>
        </p:txBody>
      </p:sp>
      <p:sp>
        <p:nvSpPr>
          <p:cNvPr id="5" name="Rectangle 4">
            <a:extLst>
              <a:ext uri="{FF2B5EF4-FFF2-40B4-BE49-F238E27FC236}">
                <a16:creationId xmlns:a16="http://schemas.microsoft.com/office/drawing/2014/main" xmlns="" id="{77669BF7-750F-431B-BED0-687EDD8246F7}"/>
              </a:ext>
            </a:extLst>
          </p:cNvPr>
          <p:cNvSpPr>
            <a:spLocks/>
          </p:cNvSpPr>
          <p:nvPr/>
        </p:nvSpPr>
        <p:spPr>
          <a:xfrm>
            <a:off x="4985297" y="896959"/>
            <a:ext cx="7053522" cy="8064000"/>
          </a:xfrm>
          <a:prstGeom prst="rect">
            <a:avLst/>
          </a:prstGeom>
        </p:spPr>
        <p:txBody>
          <a:bodyPr wrap="square">
            <a:spAutoFit/>
          </a:bodyPr>
          <a:lstStyle/>
          <a:p>
            <a:pPr marL="457200" algn="just">
              <a:lnSpc>
                <a:spcPct val="110000"/>
              </a:lnSpc>
              <a:spcBef>
                <a:spcPts val="600"/>
              </a:spcBef>
              <a:spcAft>
                <a:spcPts val="1000"/>
              </a:spcAft>
            </a:pPr>
            <a:r>
              <a:rPr lang="fr-CA" sz="28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Ne peut viser que les cas de nuisance et insalubrité</a:t>
            </a:r>
          </a:p>
          <a:p>
            <a:pPr marL="457200" algn="just">
              <a:lnSpc>
                <a:spcPct val="110000"/>
              </a:lnSpc>
              <a:spcBef>
                <a:spcPts val="600"/>
              </a:spcBef>
              <a:spcAft>
                <a:spcPts val="1000"/>
              </a:spcAft>
            </a:pPr>
            <a:r>
              <a:rPr lang="fr-CA" sz="2800" dirty="0">
                <a:solidFill>
                  <a:srgbClr val="4D322D"/>
                </a:solidFill>
                <a:latin typeface="Constantia" panose="02030602050306030303" pitchFamily="18" charset="0"/>
                <a:cs typeface="Times New Roman" panose="02020603050405020304" pitchFamily="18" charset="0"/>
              </a:rPr>
              <a:t>. Préavis non nécessaire si présence du défendeur</a:t>
            </a:r>
          </a:p>
          <a:p>
            <a:pPr marL="457200" algn="just">
              <a:lnSpc>
                <a:spcPct val="110000"/>
              </a:lnSpc>
              <a:spcBef>
                <a:spcPts val="600"/>
              </a:spcBef>
              <a:spcAft>
                <a:spcPts val="1000"/>
              </a:spcAft>
            </a:pPr>
            <a:r>
              <a:rPr lang="fr-CA" sz="2800" dirty="0">
                <a:solidFill>
                  <a:srgbClr val="4D322D"/>
                </a:solidFill>
                <a:latin typeface="Constantia" panose="02030602050306030303" pitchFamily="18" charset="0"/>
                <a:cs typeface="Times New Roman" panose="02020603050405020304" pitchFamily="18" charset="0"/>
              </a:rPr>
              <a:t>. Nécessité d’une déclaration de culpabilité pour une infraction à la règlementation de nuisance ou d'insalubrité.</a:t>
            </a:r>
          </a:p>
          <a:p>
            <a:pPr marL="457200" algn="just">
              <a:lnSpc>
                <a:spcPct val="110000"/>
              </a:lnSpc>
              <a:spcBef>
                <a:spcPts val="600"/>
              </a:spcBef>
              <a:spcAft>
                <a:spcPts val="1000"/>
              </a:spcAft>
            </a:pPr>
            <a:r>
              <a:rPr lang="fr-CA" sz="2800" dirty="0">
                <a:solidFill>
                  <a:srgbClr val="4D322D"/>
                </a:solidFill>
                <a:latin typeface="Constantia" panose="02030602050306030303" pitchFamily="18" charset="0"/>
                <a:cs typeface="Times New Roman" panose="02020603050405020304" pitchFamily="18" charset="0"/>
              </a:rPr>
              <a:t>. Ordonnance précise  / délai  d’exécution raisonnable</a:t>
            </a:r>
          </a:p>
          <a:p>
            <a:pPr marL="457200" algn="just">
              <a:lnSpc>
                <a:spcPct val="110000"/>
              </a:lnSpc>
              <a:spcBef>
                <a:spcPts val="600"/>
              </a:spcBef>
              <a:spcAft>
                <a:spcPts val="1000"/>
              </a:spcAft>
            </a:pPr>
            <a:r>
              <a:rPr lang="fr-CA" sz="2800" dirty="0">
                <a:solidFill>
                  <a:srgbClr val="4D322D"/>
                </a:solidFill>
                <a:latin typeface="Constantia" panose="02030602050306030303" pitchFamily="18" charset="0"/>
                <a:cs typeface="Times New Roman" panose="02020603050405020304" pitchFamily="18" charset="0"/>
              </a:rPr>
              <a:t>. Viser le propriétaire ou l’occupant.</a:t>
            </a:r>
          </a:p>
          <a:p>
            <a:pPr marL="457200" algn="just">
              <a:lnSpc>
                <a:spcPct val="110000"/>
              </a:lnSpc>
              <a:spcBef>
                <a:spcPts val="600"/>
              </a:spcBef>
              <a:spcAft>
                <a:spcPts val="1000"/>
              </a:spcAft>
            </a:pPr>
            <a:endParaRPr lang="fr-CA" sz="2800" dirty="0">
              <a:latin typeface="Constantia" panose="02030602050306030303" pitchFamily="18" charset="0"/>
            </a:endParaRPr>
          </a:p>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55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Image 6" descr="C:\Documents and Settings\Administrateur\Local Settings\Temporary Internet Files\Content.IE5\UIHQ50ED\MC900287631[1].wmf">
            <a:extLst>
              <a:ext uri="{FF2B5EF4-FFF2-40B4-BE49-F238E27FC236}">
                <a16:creationId xmlns:a16="http://schemas.microsoft.com/office/drawing/2014/main" xmlns="" id="{5732FDB4-8CED-461A-BE6F-AABDB621AD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97762" y="991884"/>
            <a:ext cx="6874912" cy="5184000"/>
          </a:xfrm>
          <a:prstGeom prst="rect">
            <a:avLst/>
          </a:prstGeom>
          <a:solidFill>
            <a:schemeClr val="accent4">
              <a:lumMod val="40000"/>
              <a:lumOff val="60000"/>
            </a:schemeClr>
          </a:solidFill>
        </p:spPr>
      </p:pic>
      <p:sp>
        <p:nvSpPr>
          <p:cNvPr id="78" name="Rectangle 77">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5281344"/>
          </a:xfrm>
          <a:noFill/>
          <a:ln w="19050">
            <a:solidFill>
              <a:schemeClr val="bg1"/>
            </a:solidFill>
          </a:ln>
        </p:spPr>
        <p:txBody>
          <a:bodyPr wrap="square">
            <a:normAutofit/>
          </a:bodyPr>
          <a:lstStyle/>
          <a:p>
            <a:pPr algn="ctr"/>
            <a:r>
              <a:rPr lang="fr-CA" sz="2800" dirty="0">
                <a:solidFill>
                  <a:schemeClr val="bg1"/>
                </a:solidFill>
              </a:rPr>
              <a:t>Le débat constitutionnel</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8" y="5924811"/>
            <a:ext cx="3363974" cy="128854"/>
          </a:xfrm>
        </p:spPr>
        <p:txBody>
          <a:bodyPr>
            <a:normAutofit fontScale="25000" lnSpcReduction="20000"/>
          </a:bodyPr>
          <a:lstStyle/>
          <a:p>
            <a:pPr marL="0" indent="0">
              <a:buNone/>
            </a:pPr>
            <a:endParaRPr lang="fr-CA" sz="2000" dirty="0">
              <a:solidFill>
                <a:schemeClr val="bg1"/>
              </a:solidFill>
            </a:endParaRPr>
          </a:p>
          <a:p>
            <a:pPr marL="0" indent="0">
              <a:buNone/>
            </a:pPr>
            <a:endParaRPr lang="fr-CA" sz="2000" dirty="0">
              <a:solidFill>
                <a:schemeClr val="bg1"/>
              </a:solidFill>
            </a:endParaRPr>
          </a:p>
        </p:txBody>
      </p:sp>
      <p:sp>
        <p:nvSpPr>
          <p:cNvPr id="5" name="Rectangle 4">
            <a:extLst>
              <a:ext uri="{FF2B5EF4-FFF2-40B4-BE49-F238E27FC236}">
                <a16:creationId xmlns:a16="http://schemas.microsoft.com/office/drawing/2014/main" xmlns="" id="{77669BF7-750F-431B-BED0-687EDD8246F7}"/>
              </a:ext>
            </a:extLst>
          </p:cNvPr>
          <p:cNvSpPr>
            <a:spLocks noChangeAspect="1"/>
          </p:cNvSpPr>
          <p:nvPr/>
        </p:nvSpPr>
        <p:spPr>
          <a:xfrm>
            <a:off x="4985299" y="896961"/>
            <a:ext cx="7291199" cy="891654"/>
          </a:xfrm>
          <a:prstGeom prst="rect">
            <a:avLst/>
          </a:prstGeom>
        </p:spPr>
        <p:txBody>
          <a:bodyPr wrap="square">
            <a:spAutoFit/>
          </a:bodyPr>
          <a:lstStyle/>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827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5281344"/>
          </a:xfrm>
          <a:noFill/>
          <a:ln w="19050">
            <a:solidFill>
              <a:schemeClr val="bg1"/>
            </a:solidFill>
          </a:ln>
        </p:spPr>
        <p:txBody>
          <a:bodyPr wrap="square">
            <a:normAutofit/>
          </a:bodyPr>
          <a:lstStyle/>
          <a:p>
            <a:pPr algn="ctr"/>
            <a:r>
              <a:rPr lang="fr-CA" sz="2800" dirty="0">
                <a:solidFill>
                  <a:schemeClr val="bg1"/>
                </a:solidFill>
              </a:rPr>
              <a:t>Le débat constitutionnel</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8" y="5924811"/>
            <a:ext cx="3363974" cy="128854"/>
          </a:xfrm>
        </p:spPr>
        <p:txBody>
          <a:bodyPr>
            <a:normAutofit fontScale="25000" lnSpcReduction="20000"/>
          </a:bodyPr>
          <a:lstStyle/>
          <a:p>
            <a:pPr marL="0" indent="0">
              <a:buNone/>
            </a:pPr>
            <a:endParaRPr lang="fr-CA" sz="2000" dirty="0">
              <a:solidFill>
                <a:schemeClr val="bg1"/>
              </a:solidFill>
            </a:endParaRPr>
          </a:p>
          <a:p>
            <a:pPr marL="0" indent="0">
              <a:buNone/>
            </a:pPr>
            <a:endParaRPr lang="fr-CA" sz="2000" dirty="0">
              <a:solidFill>
                <a:schemeClr val="bg1"/>
              </a:solidFill>
            </a:endParaRPr>
          </a:p>
        </p:txBody>
      </p:sp>
      <p:sp>
        <p:nvSpPr>
          <p:cNvPr id="5" name="Rectangle 4">
            <a:extLst>
              <a:ext uri="{FF2B5EF4-FFF2-40B4-BE49-F238E27FC236}">
                <a16:creationId xmlns:a16="http://schemas.microsoft.com/office/drawing/2014/main" xmlns="" id="{77669BF7-750F-431B-BED0-687EDD8246F7}"/>
              </a:ext>
            </a:extLst>
          </p:cNvPr>
          <p:cNvSpPr>
            <a:spLocks noChangeAspect="1"/>
          </p:cNvSpPr>
          <p:nvPr/>
        </p:nvSpPr>
        <p:spPr>
          <a:xfrm>
            <a:off x="4985299" y="896961"/>
            <a:ext cx="7291199" cy="891654"/>
          </a:xfrm>
          <a:prstGeom prst="rect">
            <a:avLst/>
          </a:prstGeom>
        </p:spPr>
        <p:txBody>
          <a:bodyPr wrap="square">
            <a:spAutoFit/>
          </a:bodyPr>
          <a:lstStyle/>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BD8EB9FE-063D-4FFC-99F2-F129123044FC}"/>
              </a:ext>
            </a:extLst>
          </p:cNvPr>
          <p:cNvSpPr/>
          <p:nvPr/>
        </p:nvSpPr>
        <p:spPr>
          <a:xfrm>
            <a:off x="4985299" y="1603948"/>
            <a:ext cx="6563234" cy="4216539"/>
          </a:xfrm>
          <a:prstGeom prst="rect">
            <a:avLst/>
          </a:prstGeom>
        </p:spPr>
        <p:txBody>
          <a:bodyPr wrap="square">
            <a:spAutoFit/>
          </a:bodyPr>
          <a:lstStyle/>
          <a:p>
            <a:r>
              <a:rPr lang="it-IT" sz="2800" b="1" dirty="0">
                <a:solidFill>
                  <a:srgbClr val="212529"/>
                </a:solidFill>
                <a:latin typeface="Constantia" panose="02030602050306030303" pitchFamily="18" charset="0"/>
              </a:rPr>
              <a:t>Gignac c. Marcotte, 2010 QCCA 821</a:t>
            </a:r>
          </a:p>
          <a:p>
            <a:endParaRPr lang="it-IT" sz="2400" dirty="0">
              <a:solidFill>
                <a:srgbClr val="212529"/>
              </a:solidFill>
              <a:latin typeface="Constantia" panose="02030602050306030303" pitchFamily="18" charset="0"/>
            </a:endParaRPr>
          </a:p>
          <a:p>
            <a:pPr algn="just"/>
            <a:r>
              <a:rPr lang="fr-CA" sz="2400" dirty="0">
                <a:solidFill>
                  <a:srgbClr val="000000"/>
                </a:solidFill>
                <a:latin typeface="Constantia" panose="02030602050306030303" pitchFamily="18" charset="0"/>
              </a:rPr>
              <a:t>[</a:t>
            </a:r>
            <a:r>
              <a:rPr lang="fr-CA" sz="2400" dirty="0">
                <a:solidFill>
                  <a:srgbClr val="027ABB"/>
                </a:solidFill>
                <a:latin typeface="Constantia" panose="02030602050306030303" pitchFamily="18" charset="0"/>
              </a:rPr>
              <a:t>36</a:t>
            </a:r>
            <a:r>
              <a:rPr lang="fr-CA" sz="2400" dirty="0">
                <a:solidFill>
                  <a:srgbClr val="000000"/>
                </a:solidFill>
                <a:latin typeface="Constantia" panose="02030602050306030303" pitchFamily="18" charset="0"/>
              </a:rPr>
              <a:t>]           L’</a:t>
            </a:r>
            <a:r>
              <a:rPr lang="fr-CA" sz="2400" dirty="0">
                <a:solidFill>
                  <a:srgbClr val="027ABB"/>
                </a:solidFill>
                <a:latin typeface="Constantia" panose="02030602050306030303" pitchFamily="18" charset="0"/>
                <a:hlinkClick r:id="rId2">
                  <a:extLst>
                    <a:ext uri="{A12FA001-AC4F-418D-AE19-62706E023703}">
                      <ahyp:hlinkClr xmlns:ahyp="http://schemas.microsoft.com/office/drawing/2018/hyperlinkcolor" xmlns="" val="tx"/>
                    </a:ext>
                  </a:extLst>
                </a:hlinkClick>
              </a:rPr>
              <a:t>article 92(14)</a:t>
            </a:r>
            <a:r>
              <a:rPr lang="fr-CA" sz="2400" dirty="0">
                <a:solidFill>
                  <a:srgbClr val="000000"/>
                </a:solidFill>
                <a:latin typeface="Constantia" panose="02030602050306030303" pitchFamily="18" charset="0"/>
              </a:rPr>
              <a:t> de la </a:t>
            </a:r>
            <a:r>
              <a:rPr lang="fr-CA" sz="2400" i="1" dirty="0">
                <a:solidFill>
                  <a:srgbClr val="027ABB"/>
                </a:solidFill>
                <a:latin typeface="Constantia" panose="02030602050306030303" pitchFamily="18" charset="0"/>
                <a:hlinkClick r:id="rId3">
                  <a:extLst>
                    <a:ext uri="{A12FA001-AC4F-418D-AE19-62706E023703}">
                      <ahyp:hlinkClr xmlns:ahyp="http://schemas.microsoft.com/office/drawing/2018/hyperlinkcolor" xmlns="" val="tx"/>
                    </a:ext>
                  </a:extLst>
                </a:hlinkClick>
              </a:rPr>
              <a:t>Loi constitutionnelle de 1867</a:t>
            </a:r>
            <a:r>
              <a:rPr lang="fr-CA" sz="2400" dirty="0">
                <a:solidFill>
                  <a:srgbClr val="000000"/>
                </a:solidFill>
                <a:latin typeface="Constantia" panose="02030602050306030303" pitchFamily="18" charset="0"/>
              </a:rPr>
              <a:t> attribue aux législatures de chaque province le pouvoir d’adopter des lois relatives à l’administration de la justice dans la province. Ce pouvoir est étendu, mais il comporte des limites. Les autorités provinciales ne peuvent attribuer un aspect dominant de la compétence des cours supérieures à un tribunal provincial.</a:t>
            </a:r>
            <a:endParaRPr lang="fr-CA" sz="2400" dirty="0">
              <a:latin typeface="Constantia" panose="02030602050306030303" pitchFamily="18" charset="0"/>
            </a:endParaRPr>
          </a:p>
        </p:txBody>
      </p:sp>
    </p:spTree>
    <p:extLst>
      <p:ext uri="{BB962C8B-B14F-4D97-AF65-F5344CB8AC3E}">
        <p14:creationId xmlns:p14="http://schemas.microsoft.com/office/powerpoint/2010/main" val="881257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5281344"/>
          </a:xfrm>
          <a:noFill/>
          <a:ln w="19050">
            <a:solidFill>
              <a:schemeClr val="bg1"/>
            </a:solidFill>
          </a:ln>
        </p:spPr>
        <p:txBody>
          <a:bodyPr wrap="square">
            <a:normAutofit/>
          </a:bodyPr>
          <a:lstStyle/>
          <a:p>
            <a:pPr algn="ctr"/>
            <a:r>
              <a:rPr lang="fr-CA" sz="2800" dirty="0">
                <a:solidFill>
                  <a:schemeClr val="bg1"/>
                </a:solidFill>
              </a:rPr>
              <a:t>Le débat constitutionnel</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8" y="5924811"/>
            <a:ext cx="3363974" cy="128854"/>
          </a:xfrm>
        </p:spPr>
        <p:txBody>
          <a:bodyPr>
            <a:normAutofit fontScale="25000" lnSpcReduction="20000"/>
          </a:bodyPr>
          <a:lstStyle/>
          <a:p>
            <a:pPr marL="0" indent="0">
              <a:buNone/>
            </a:pPr>
            <a:endParaRPr lang="fr-CA" sz="2000" dirty="0">
              <a:solidFill>
                <a:schemeClr val="bg1"/>
              </a:solidFill>
            </a:endParaRPr>
          </a:p>
          <a:p>
            <a:pPr marL="0" indent="0">
              <a:buNone/>
            </a:pPr>
            <a:endParaRPr lang="fr-CA" sz="2000" dirty="0">
              <a:solidFill>
                <a:schemeClr val="bg1"/>
              </a:solidFill>
            </a:endParaRPr>
          </a:p>
        </p:txBody>
      </p:sp>
      <p:sp>
        <p:nvSpPr>
          <p:cNvPr id="5" name="Rectangle 4">
            <a:extLst>
              <a:ext uri="{FF2B5EF4-FFF2-40B4-BE49-F238E27FC236}">
                <a16:creationId xmlns:a16="http://schemas.microsoft.com/office/drawing/2014/main" xmlns="" id="{77669BF7-750F-431B-BED0-687EDD8246F7}"/>
              </a:ext>
            </a:extLst>
          </p:cNvPr>
          <p:cNvSpPr>
            <a:spLocks noChangeAspect="1"/>
          </p:cNvSpPr>
          <p:nvPr/>
        </p:nvSpPr>
        <p:spPr>
          <a:xfrm>
            <a:off x="4985299" y="896961"/>
            <a:ext cx="7291199" cy="891654"/>
          </a:xfrm>
          <a:prstGeom prst="rect">
            <a:avLst/>
          </a:prstGeom>
        </p:spPr>
        <p:txBody>
          <a:bodyPr wrap="square">
            <a:spAutoFit/>
          </a:bodyPr>
          <a:lstStyle/>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BD8EB9FE-063D-4FFC-99F2-F129123044FC}"/>
              </a:ext>
            </a:extLst>
          </p:cNvPr>
          <p:cNvSpPr/>
          <p:nvPr/>
        </p:nvSpPr>
        <p:spPr>
          <a:xfrm>
            <a:off x="4985299" y="1603948"/>
            <a:ext cx="6563234" cy="4770537"/>
          </a:xfrm>
          <a:prstGeom prst="rect">
            <a:avLst/>
          </a:prstGeom>
        </p:spPr>
        <p:txBody>
          <a:bodyPr wrap="square">
            <a:spAutoFit/>
          </a:bodyPr>
          <a:lstStyle/>
          <a:p>
            <a:pPr>
              <a:spcAft>
                <a:spcPts val="0"/>
              </a:spcAft>
            </a:pPr>
            <a:r>
              <a:rPr lang="fr-CA" sz="2800" b="1" dirty="0" err="1">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Neartic</a:t>
            </a:r>
            <a:r>
              <a:rPr lang="fr-CA" sz="2800" b="1"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Nickel Mines Inc. c. Canadian Royalties Inc.</a:t>
            </a:r>
            <a:r>
              <a:rPr lang="fr-CA" sz="28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2012 QCCA 385; </a:t>
            </a:r>
            <a:r>
              <a:rPr lang="fr-CA" sz="2800" b="1"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Service Bérubé Ltée. C General Motors Canada Ltée.</a:t>
            </a:r>
            <a:r>
              <a:rPr lang="fr-CA" sz="28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2011 QCCA 567; </a:t>
            </a:r>
            <a:r>
              <a:rPr lang="fr-CA" sz="2800" b="1"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Association des Pompiers de Montréal </a:t>
            </a:r>
            <a:r>
              <a:rPr lang="fr-CA" sz="2800" b="1" dirty="0" err="1">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Inc</a:t>
            </a:r>
            <a:r>
              <a:rPr lang="fr-CA" sz="2800" b="1"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(APM) c. Montréal (Ville de)</a:t>
            </a:r>
            <a:r>
              <a:rPr lang="fr-CA" sz="28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2011 QCCA 631</a:t>
            </a:r>
          </a:p>
          <a:p>
            <a:endParaRPr lang="it-IT" sz="2400" dirty="0">
              <a:solidFill>
                <a:srgbClr val="212529"/>
              </a:solidFill>
              <a:latin typeface="Constantia" panose="02030602050306030303" pitchFamily="18" charset="0"/>
            </a:endParaRPr>
          </a:p>
          <a:p>
            <a:r>
              <a:rPr lang="fr-CA" sz="2800" dirty="0">
                <a:solidFill>
                  <a:srgbClr val="212529"/>
                </a:solidFill>
                <a:latin typeface="Constantia" panose="02030602050306030303" pitchFamily="18" charset="0"/>
              </a:rPr>
              <a:t>il faut distinguer la «simple ordonnance» de l’injonction, toute ordonnance n’étant pas une injonction.</a:t>
            </a:r>
            <a:endParaRPr lang="it-IT" sz="2800" dirty="0">
              <a:solidFill>
                <a:srgbClr val="212529"/>
              </a:solidFill>
              <a:latin typeface="Constantia" panose="02030602050306030303" pitchFamily="18" charset="0"/>
            </a:endParaRPr>
          </a:p>
        </p:txBody>
      </p:sp>
    </p:spTree>
    <p:extLst>
      <p:ext uri="{BB962C8B-B14F-4D97-AF65-F5344CB8AC3E}">
        <p14:creationId xmlns:p14="http://schemas.microsoft.com/office/powerpoint/2010/main" val="1681879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5281344"/>
          </a:xfrm>
          <a:noFill/>
          <a:ln w="19050">
            <a:solidFill>
              <a:schemeClr val="bg1"/>
            </a:solidFill>
          </a:ln>
        </p:spPr>
        <p:txBody>
          <a:bodyPr wrap="square">
            <a:normAutofit/>
          </a:bodyPr>
          <a:lstStyle/>
          <a:p>
            <a:pPr algn="ctr"/>
            <a:r>
              <a:rPr lang="fr-CA" sz="2800" dirty="0">
                <a:solidFill>
                  <a:schemeClr val="bg1"/>
                </a:solidFill>
              </a:rPr>
              <a:t>Le débat constitutionnel</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8" y="5924811"/>
            <a:ext cx="3363974" cy="128854"/>
          </a:xfrm>
        </p:spPr>
        <p:txBody>
          <a:bodyPr>
            <a:normAutofit fontScale="25000" lnSpcReduction="20000"/>
          </a:bodyPr>
          <a:lstStyle/>
          <a:p>
            <a:pPr marL="0" indent="0">
              <a:buNone/>
            </a:pPr>
            <a:endParaRPr lang="fr-CA" sz="2000" dirty="0">
              <a:solidFill>
                <a:schemeClr val="bg1"/>
              </a:solidFill>
            </a:endParaRPr>
          </a:p>
          <a:p>
            <a:pPr marL="0" indent="0">
              <a:buNone/>
            </a:pPr>
            <a:endParaRPr lang="fr-CA" sz="2000" dirty="0">
              <a:solidFill>
                <a:schemeClr val="bg1"/>
              </a:solidFill>
            </a:endParaRPr>
          </a:p>
        </p:txBody>
      </p:sp>
      <p:sp>
        <p:nvSpPr>
          <p:cNvPr id="5" name="Rectangle 4">
            <a:extLst>
              <a:ext uri="{FF2B5EF4-FFF2-40B4-BE49-F238E27FC236}">
                <a16:creationId xmlns:a16="http://schemas.microsoft.com/office/drawing/2014/main" xmlns="" id="{77669BF7-750F-431B-BED0-687EDD8246F7}"/>
              </a:ext>
            </a:extLst>
          </p:cNvPr>
          <p:cNvSpPr>
            <a:spLocks noChangeAspect="1"/>
          </p:cNvSpPr>
          <p:nvPr/>
        </p:nvSpPr>
        <p:spPr>
          <a:xfrm>
            <a:off x="4985299" y="896961"/>
            <a:ext cx="7291199" cy="891654"/>
          </a:xfrm>
          <a:prstGeom prst="rect">
            <a:avLst/>
          </a:prstGeom>
        </p:spPr>
        <p:txBody>
          <a:bodyPr wrap="square">
            <a:spAutoFit/>
          </a:bodyPr>
          <a:lstStyle/>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a:p>
            <a:pPr marL="457200" algn="just">
              <a:lnSpc>
                <a:spcPct val="110000"/>
              </a:lnSpc>
              <a:spcBef>
                <a:spcPts val="600"/>
              </a:spcBef>
              <a:spcAft>
                <a:spcPts val="1000"/>
              </a:spcAft>
            </a:pPr>
            <a:endParaRPr lang="fr-CA"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BD8EB9FE-063D-4FFC-99F2-F129123044FC}"/>
              </a:ext>
            </a:extLst>
          </p:cNvPr>
          <p:cNvSpPr>
            <a:spLocks noChangeAspect="1"/>
          </p:cNvSpPr>
          <p:nvPr/>
        </p:nvSpPr>
        <p:spPr>
          <a:xfrm>
            <a:off x="4985299" y="1603948"/>
            <a:ext cx="7013282" cy="5416868"/>
          </a:xfrm>
          <a:prstGeom prst="rect">
            <a:avLst/>
          </a:prstGeom>
        </p:spPr>
        <p:txBody>
          <a:bodyPr wrap="square">
            <a:spAutoFit/>
          </a:bodyPr>
          <a:lstStyle/>
          <a:p>
            <a:r>
              <a:rPr lang="fr-FR" sz="2400" b="1" dirty="0">
                <a:latin typeface="Constantia" panose="02030602050306030303" pitchFamily="18" charset="0"/>
              </a:rPr>
              <a:t>Service Bérubé Ltée c General Motors du Canada Ltée</a:t>
            </a:r>
            <a:endParaRPr lang="fr-FR" sz="2400" b="1" i="1" dirty="0">
              <a:solidFill>
                <a:srgbClr val="212529"/>
              </a:solidFill>
              <a:latin typeface="Constantia" panose="02030602050306030303" pitchFamily="18" charset="0"/>
            </a:endParaRPr>
          </a:p>
          <a:p>
            <a:pPr algn="just">
              <a:spcBef>
                <a:spcPts val="600"/>
              </a:spcBef>
              <a:spcAft>
                <a:spcPts val="600"/>
              </a:spcAft>
              <a:tabLst>
                <a:tab pos="228600" algn="l"/>
                <a:tab pos="449580" algn="l"/>
              </a:tabLst>
            </a:pPr>
            <a:r>
              <a:rPr lang="fr-CA" sz="2400" i="1" kern="1400" dirty="0">
                <a:latin typeface="Arial" panose="020B0604020202020204" pitchFamily="34" charset="0"/>
                <a:ea typeface="Times New Roman" panose="02020603050405020304" pitchFamily="18" charset="0"/>
                <a:cs typeface="Times New Roman" panose="02020603050405020304" pitchFamily="18" charset="0"/>
              </a:rPr>
              <a:t>(94)	… </a:t>
            </a:r>
            <a:r>
              <a:rPr lang="fr-CA" sz="2400" i="1" u="sng" kern="1400" dirty="0">
                <a:latin typeface="Arial" panose="020B0604020202020204" pitchFamily="34" charset="0"/>
                <a:ea typeface="Times New Roman" panose="02020603050405020304" pitchFamily="18" charset="0"/>
                <a:cs typeface="Times New Roman" panose="02020603050405020304" pitchFamily="18" charset="0"/>
              </a:rPr>
              <a:t>S’il suffisait pour revendiquer le statut de demande en injonction d’adjoindre une conclusion requérant qu’un ordre soit adressé à la partie adverse de respecter ses obligations, une très forte proportions de procédures pourrait alors répondre à l’exigence et serait, en conséquence, du ressort de la Cour supérieure a l’exclusion de tout autre tribunal.</a:t>
            </a:r>
            <a:r>
              <a:rPr lang="fr-CA" sz="2400" i="1" kern="1400" dirty="0">
                <a:latin typeface="Arial" panose="020B0604020202020204" pitchFamily="34" charset="0"/>
                <a:ea typeface="Times New Roman" panose="02020603050405020304" pitchFamily="18" charset="0"/>
                <a:cs typeface="Times New Roman" panose="02020603050405020304" pitchFamily="18" charset="0"/>
              </a:rPr>
              <a:t> …</a:t>
            </a:r>
            <a:r>
              <a:rPr lang="fr-CA" sz="2400" i="1" u="sng" kern="1400" dirty="0">
                <a:latin typeface="Arial" panose="020B0604020202020204" pitchFamily="34" charset="0"/>
                <a:ea typeface="Times New Roman" panose="02020603050405020304" pitchFamily="18" charset="0"/>
                <a:cs typeface="Times New Roman" panose="02020603050405020304" pitchFamily="18" charset="0"/>
              </a:rPr>
              <a:t>toutes les ordonnances des tribunaux ne sont pas des injonctions proprement dites au sens des articles 751 et suivants du Code de procédure civile.»</a:t>
            </a:r>
            <a:r>
              <a:rPr lang="fr-CA" sz="2400" kern="1400" dirty="0">
                <a:latin typeface="Arial" panose="020B0604020202020204" pitchFamily="34" charset="0"/>
                <a:ea typeface="Times New Roman" panose="02020603050405020304" pitchFamily="18" charset="0"/>
                <a:cs typeface="Times New Roman" panose="02020603050405020304" pitchFamily="18" charset="0"/>
              </a:rPr>
              <a:t> </a:t>
            </a:r>
            <a:endParaRPr lang="fr-CA" sz="3600" kern="1400" dirty="0">
              <a:latin typeface="Arial" panose="020B0604020202020204" pitchFamily="34" charset="0"/>
              <a:ea typeface="Times New Roman" panose="02020603050405020304" pitchFamily="18" charset="0"/>
              <a:cs typeface="Times New Roman" panose="02020603050405020304" pitchFamily="18" charset="0"/>
            </a:endParaRPr>
          </a:p>
          <a:p>
            <a:endParaRPr lang="it-IT" sz="2400" dirty="0">
              <a:solidFill>
                <a:srgbClr val="212529"/>
              </a:solidFill>
              <a:latin typeface="Constantia" panose="02030602050306030303" pitchFamily="18" charset="0"/>
            </a:endParaRPr>
          </a:p>
        </p:txBody>
      </p:sp>
    </p:spTree>
    <p:extLst>
      <p:ext uri="{BB962C8B-B14F-4D97-AF65-F5344CB8AC3E}">
        <p14:creationId xmlns:p14="http://schemas.microsoft.com/office/powerpoint/2010/main" val="354871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EE33CC8-7E8C-4D11-B60C-8BF415B49844}"/>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Merci pour votre attention</a:t>
            </a:r>
          </a:p>
        </p:txBody>
      </p:sp>
      <p:sp>
        <p:nvSpPr>
          <p:cNvPr id="9" name="Freeform: Shape 8">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space réservé du contenu 3" descr="Une image contenant intérieur, en bois, base-ball, table&#10;&#10;Description générée automatiquement">
            <a:extLst>
              <a:ext uri="{FF2B5EF4-FFF2-40B4-BE49-F238E27FC236}">
                <a16:creationId xmlns:a16="http://schemas.microsoft.com/office/drawing/2014/main" xmlns="" id="{725E3039-DE36-42A3-B5C7-05424A0B288F}"/>
              </a:ext>
            </a:extLst>
          </p:cNvPr>
          <p:cNvPicPr>
            <a:picLocks noGrp="1" noChangeAspect="1"/>
          </p:cNvPicPr>
          <p:nvPr>
            <p:ph idx="1"/>
          </p:nvPr>
        </p:nvPicPr>
        <p:blipFill rotWithShape="1">
          <a:blip r:embed="rId2"/>
          <a:srcRect l="328" r="1183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05970716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CA" sz="2800" dirty="0">
                <a:solidFill>
                  <a:schemeClr val="bg1"/>
                </a:solidFill>
              </a:rPr>
              <a:t>Historique</a:t>
            </a:r>
            <a:br>
              <a:rPr lang="fr-CA" sz="2800" dirty="0">
                <a:solidFill>
                  <a:schemeClr val="bg1"/>
                </a:solidFill>
              </a:rPr>
            </a:br>
            <a:endParaRPr lang="fr-CA" sz="2800" dirty="0">
              <a:solidFill>
                <a:schemeClr val="bg1"/>
              </a:solidFill>
            </a:endParaRP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8" y="2638044"/>
            <a:ext cx="3363974" cy="3415622"/>
          </a:xfrm>
        </p:spPr>
        <p:txBody>
          <a:bodyPr>
            <a:normAutofit/>
          </a:bodyPr>
          <a:lstStyle/>
          <a:p>
            <a:r>
              <a:rPr lang="fr-CA" sz="2000" dirty="0">
                <a:solidFill>
                  <a:schemeClr val="bg1"/>
                </a:solidFill>
              </a:rPr>
              <a:t>1763	Traité de  Paris</a:t>
            </a:r>
          </a:p>
          <a:p>
            <a:r>
              <a:rPr lang="fr-CA" sz="2000" dirty="0">
                <a:solidFill>
                  <a:schemeClr val="bg1"/>
                </a:solidFill>
              </a:rPr>
              <a:t>1774	Acte de Québec</a:t>
            </a:r>
          </a:p>
          <a:p>
            <a:r>
              <a:rPr lang="fr-CA" sz="2000" dirty="0">
                <a:solidFill>
                  <a:schemeClr val="bg1"/>
                </a:solidFill>
              </a:rPr>
              <a:t>1852	Cour du Recorder</a:t>
            </a:r>
          </a:p>
          <a:p>
            <a:r>
              <a:rPr lang="fr-CA" sz="2000" dirty="0">
                <a:solidFill>
                  <a:schemeClr val="bg1"/>
                </a:solidFill>
              </a:rPr>
              <a:t>1952	Loi concernant les </a:t>
            </a:r>
            <a:r>
              <a:rPr lang="fr-CA" sz="2000" dirty="0" err="1">
                <a:solidFill>
                  <a:schemeClr val="bg1"/>
                </a:solidFill>
              </a:rPr>
              <a:t>Recorders</a:t>
            </a:r>
            <a:r>
              <a:rPr lang="fr-CA" sz="2000" dirty="0">
                <a:solidFill>
                  <a:schemeClr val="bg1"/>
                </a:solidFill>
              </a:rPr>
              <a:t> et les cours du recorder</a:t>
            </a:r>
          </a:p>
          <a:p>
            <a:endParaRPr lang="fr-CA" sz="2000" dirty="0">
              <a:solidFill>
                <a:schemeClr val="bg1"/>
              </a:solidFill>
            </a:endParaRPr>
          </a:p>
        </p:txBody>
      </p:sp>
      <p:pic>
        <p:nvPicPr>
          <p:cNvPr id="4" name="Image 6" descr="MCj02871790000[1]">
            <a:extLst>
              <a:ext uri="{FF2B5EF4-FFF2-40B4-BE49-F238E27FC236}">
                <a16:creationId xmlns:a16="http://schemas.microsoft.com/office/drawing/2014/main" xmlns="" id="{C577B80A-3D5E-437C-B2D2-0C53A24808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5297763" y="1132227"/>
            <a:ext cx="6250769" cy="44326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50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algn="ctr"/>
            <a:r>
              <a:rPr lang="fr-CA" sz="2800" dirty="0">
                <a:solidFill>
                  <a:schemeClr val="bg1"/>
                </a:solidFill>
              </a:rPr>
              <a:t>Les juridictions</a:t>
            </a:r>
            <a:br>
              <a:rPr lang="fr-CA" sz="2800" dirty="0">
                <a:solidFill>
                  <a:schemeClr val="bg1"/>
                </a:solidFill>
              </a:rPr>
            </a:br>
            <a:r>
              <a:rPr lang="fr-CA" sz="2800" dirty="0">
                <a:solidFill>
                  <a:schemeClr val="bg1"/>
                </a:solidFill>
              </a:rPr>
              <a:t>Art. 28 à 30</a:t>
            </a:r>
            <a:br>
              <a:rPr lang="fr-CA" sz="2800" dirty="0">
                <a:solidFill>
                  <a:schemeClr val="bg1"/>
                </a:solidFill>
              </a:rPr>
            </a:br>
            <a:r>
              <a:rPr lang="fr-CA" sz="2800" dirty="0">
                <a:solidFill>
                  <a:schemeClr val="bg1"/>
                </a:solidFill>
              </a:rPr>
              <a:t>Loi sur les cours municipales</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8" y="2638044"/>
            <a:ext cx="3363974" cy="3415622"/>
          </a:xfrm>
        </p:spPr>
        <p:txBody>
          <a:bodyPr>
            <a:normAutofit/>
          </a:bodyPr>
          <a:lstStyle/>
          <a:p>
            <a:r>
              <a:rPr lang="fr-CA" sz="3200" dirty="0">
                <a:solidFill>
                  <a:schemeClr val="bg1"/>
                </a:solidFill>
              </a:rPr>
              <a:t>Juridiction civile</a:t>
            </a:r>
          </a:p>
          <a:p>
            <a:pPr marL="0" indent="0">
              <a:buNone/>
            </a:pPr>
            <a:endParaRPr lang="fr-CA" sz="3200" dirty="0">
              <a:solidFill>
                <a:schemeClr val="bg1"/>
              </a:solidFill>
            </a:endParaRPr>
          </a:p>
          <a:p>
            <a:r>
              <a:rPr lang="fr-CA" sz="3200" dirty="0">
                <a:solidFill>
                  <a:schemeClr val="bg1"/>
                </a:solidFill>
              </a:rPr>
              <a:t>Juridiction pénale</a:t>
            </a:r>
          </a:p>
          <a:p>
            <a:endParaRPr lang="fr-CA" sz="3200" dirty="0">
              <a:solidFill>
                <a:schemeClr val="bg1"/>
              </a:solidFill>
            </a:endParaRPr>
          </a:p>
          <a:p>
            <a:r>
              <a:rPr lang="fr-CA" sz="3200" dirty="0">
                <a:solidFill>
                  <a:schemeClr val="bg1"/>
                </a:solidFill>
              </a:rPr>
              <a:t>Juridiction exclusive</a:t>
            </a:r>
          </a:p>
          <a:p>
            <a:pPr marL="0" indent="0">
              <a:buNone/>
            </a:pPr>
            <a:endParaRPr lang="fr-CA" sz="2000" dirty="0">
              <a:solidFill>
                <a:schemeClr val="bg1"/>
              </a:solidFill>
            </a:endParaRPr>
          </a:p>
        </p:txBody>
      </p:sp>
      <p:pic>
        <p:nvPicPr>
          <p:cNvPr id="6" name="Image 2" descr="Q:\140062.fra\MEDIA\CAGCAT10\j0300840.wmf">
            <a:extLst>
              <a:ext uri="{FF2B5EF4-FFF2-40B4-BE49-F238E27FC236}">
                <a16:creationId xmlns:a16="http://schemas.microsoft.com/office/drawing/2014/main" xmlns="" id="{0D620D03-61E0-4FD1-B664-18C1CFA12E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297763" y="708490"/>
            <a:ext cx="6250769" cy="528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Les pouvoirs d’ordonnance</a:t>
            </a:r>
          </a:p>
        </p:txBody>
      </p:sp>
      <p:cxnSp>
        <p:nvCxnSpPr>
          <p:cNvPr id="12" name="Straight Connector 11">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Image 3">
            <a:extLst>
              <a:ext uri="{FF2B5EF4-FFF2-40B4-BE49-F238E27FC236}">
                <a16:creationId xmlns:a16="http://schemas.microsoft.com/office/drawing/2014/main" xmlns="" id="{2D831BE3-A577-4F73-B9F8-75B680A7AA36}"/>
              </a:ext>
            </a:extLst>
          </p:cNvPr>
          <p:cNvPicPr>
            <a:picLocks noGrp="1" noChangeAspect="1"/>
          </p:cNvPicPr>
          <p:nvPr>
            <p:ph idx="1"/>
          </p:nvPr>
        </p:nvPicPr>
        <p:blipFill rotWithShape="1">
          <a:blip r:embed="rId2"/>
          <a:srcRect l="3230" r="7593" b="2"/>
          <a:stretch/>
        </p:blipFill>
        <p:spPr>
          <a:xfrm>
            <a:off x="5192234" y="492573"/>
            <a:ext cx="6476720" cy="5880796"/>
          </a:xfrm>
          <a:prstGeom prst="rect">
            <a:avLst/>
          </a:prstGeom>
        </p:spPr>
      </p:pic>
    </p:spTree>
    <p:extLst>
      <p:ext uri="{BB962C8B-B14F-4D97-AF65-F5344CB8AC3E}">
        <p14:creationId xmlns:p14="http://schemas.microsoft.com/office/powerpoint/2010/main" val="228140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CA" sz="2800" dirty="0">
                <a:solidFill>
                  <a:schemeClr val="bg1"/>
                </a:solidFill>
              </a:rPr>
              <a:t>Les sources</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8" y="2638044"/>
            <a:ext cx="3363974" cy="3415622"/>
          </a:xfrm>
        </p:spPr>
        <p:txBody>
          <a:bodyPr>
            <a:normAutofit fontScale="85000" lnSpcReduction="20000"/>
          </a:bodyPr>
          <a:lstStyle/>
          <a:p>
            <a:r>
              <a:rPr lang="fr-CA" sz="3200" dirty="0">
                <a:solidFill>
                  <a:schemeClr val="bg1"/>
                </a:solidFill>
              </a:rPr>
              <a:t>Code de procédure pénale</a:t>
            </a:r>
          </a:p>
          <a:p>
            <a:pPr marL="0" indent="0">
              <a:buNone/>
            </a:pPr>
            <a:endParaRPr lang="fr-CA" sz="3200" dirty="0">
              <a:solidFill>
                <a:schemeClr val="bg1"/>
              </a:solidFill>
            </a:endParaRPr>
          </a:p>
          <a:p>
            <a:r>
              <a:rPr lang="fr-CA" sz="3200" dirty="0">
                <a:solidFill>
                  <a:schemeClr val="bg1"/>
                </a:solidFill>
              </a:rPr>
              <a:t>Loi sur les cours municipales</a:t>
            </a:r>
          </a:p>
          <a:p>
            <a:endParaRPr lang="fr-CA" sz="3200" dirty="0">
              <a:solidFill>
                <a:schemeClr val="bg1"/>
              </a:solidFill>
            </a:endParaRPr>
          </a:p>
          <a:p>
            <a:r>
              <a:rPr lang="fr-CA" sz="3200" dirty="0">
                <a:solidFill>
                  <a:schemeClr val="bg1"/>
                </a:solidFill>
              </a:rPr>
              <a:t>Loi sur les compétences municipales</a:t>
            </a:r>
          </a:p>
          <a:p>
            <a:pPr marL="0" indent="0">
              <a:buNone/>
            </a:pPr>
            <a:endParaRPr lang="fr-CA" sz="2000" dirty="0">
              <a:solidFill>
                <a:schemeClr val="bg1"/>
              </a:solidFill>
            </a:endParaRPr>
          </a:p>
        </p:txBody>
      </p:sp>
      <p:pic>
        <p:nvPicPr>
          <p:cNvPr id="4" name="Image 3">
            <a:extLst>
              <a:ext uri="{FF2B5EF4-FFF2-40B4-BE49-F238E27FC236}">
                <a16:creationId xmlns:a16="http://schemas.microsoft.com/office/drawing/2014/main" xmlns="" id="{182C464C-B5F2-41FB-8383-7FBFFFDFB6F4}"/>
              </a:ext>
            </a:extLst>
          </p:cNvPr>
          <p:cNvPicPr>
            <a:picLocks noChangeAspect="1"/>
          </p:cNvPicPr>
          <p:nvPr/>
        </p:nvPicPr>
        <p:blipFill>
          <a:blip r:embed="rId2"/>
          <a:stretch>
            <a:fillRect/>
          </a:stretch>
        </p:blipFill>
        <p:spPr>
          <a:xfrm>
            <a:off x="6382673" y="643467"/>
            <a:ext cx="4212000" cy="5434441"/>
          </a:xfrm>
          <a:prstGeom prst="rect">
            <a:avLst/>
          </a:prstGeom>
        </p:spPr>
      </p:pic>
    </p:spTree>
    <p:extLst>
      <p:ext uri="{BB962C8B-B14F-4D97-AF65-F5344CB8AC3E}">
        <p14:creationId xmlns:p14="http://schemas.microsoft.com/office/powerpoint/2010/main" val="34708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CA" sz="2800">
                <a:solidFill>
                  <a:schemeClr val="bg1"/>
                </a:solidFill>
              </a:rPr>
              <a:t>Le Code de procédure pénale</a:t>
            </a:r>
            <a:endParaRPr lang="fr-CA" sz="2800" dirty="0">
              <a:solidFill>
                <a:schemeClr val="bg1"/>
              </a:solidFill>
            </a:endParaRP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8" y="2638044"/>
            <a:ext cx="3363974" cy="3415622"/>
          </a:xfrm>
        </p:spPr>
        <p:txBody>
          <a:bodyPr>
            <a:normAutofit/>
          </a:bodyPr>
          <a:lstStyle/>
          <a:p>
            <a:r>
              <a:rPr lang="fr-CA" sz="3200">
                <a:solidFill>
                  <a:schemeClr val="bg1"/>
                </a:solidFill>
              </a:rPr>
              <a:t>Art.3</a:t>
            </a:r>
          </a:p>
          <a:p>
            <a:pPr marL="0" indent="0">
              <a:buNone/>
            </a:pPr>
            <a:endParaRPr lang="fr-CA" sz="3200">
              <a:solidFill>
                <a:schemeClr val="bg1"/>
              </a:solidFill>
            </a:endParaRPr>
          </a:p>
          <a:p>
            <a:pPr marL="0" indent="0">
              <a:buNone/>
            </a:pPr>
            <a:endParaRPr lang="fr-CA" sz="3200">
              <a:solidFill>
                <a:schemeClr val="bg1"/>
              </a:solidFill>
            </a:endParaRPr>
          </a:p>
          <a:p>
            <a:r>
              <a:rPr lang="fr-CA" sz="3200">
                <a:solidFill>
                  <a:schemeClr val="bg1"/>
                </a:solidFill>
              </a:rPr>
              <a:t>Art. 222</a:t>
            </a:r>
          </a:p>
          <a:p>
            <a:endParaRPr lang="fr-CA" sz="3200">
              <a:solidFill>
                <a:schemeClr val="bg1"/>
              </a:solidFill>
            </a:endParaRPr>
          </a:p>
          <a:p>
            <a:pPr marL="0" indent="0">
              <a:buNone/>
            </a:pPr>
            <a:endParaRPr lang="fr-CA" sz="2000" dirty="0">
              <a:solidFill>
                <a:schemeClr val="bg1"/>
              </a:solidFill>
            </a:endParaRPr>
          </a:p>
        </p:txBody>
      </p:sp>
      <p:pic>
        <p:nvPicPr>
          <p:cNvPr id="1028" name="Picture 4" descr="RÃ©sultats de recherche d'images pour Â«Â code de procÃ©dure pÃ©nale du quÃ©becÂ Â»">
            <a:extLst>
              <a:ext uri="{FF2B5EF4-FFF2-40B4-BE49-F238E27FC236}">
                <a16:creationId xmlns:a16="http://schemas.microsoft.com/office/drawing/2014/main" xmlns="" id="{F4BE9229-1D90-49B1-BDDC-36E391A37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607" y="365666"/>
            <a:ext cx="4575177" cy="56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6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CA" sz="2800">
                <a:solidFill>
                  <a:schemeClr val="bg1"/>
                </a:solidFill>
              </a:rPr>
              <a:t>Le Code de procédure pénale</a:t>
            </a:r>
            <a:endParaRPr lang="fr-CA" sz="2800" dirty="0">
              <a:solidFill>
                <a:schemeClr val="bg1"/>
              </a:solidFill>
            </a:endParaRP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8" y="2638044"/>
            <a:ext cx="3363974" cy="3415622"/>
          </a:xfrm>
        </p:spPr>
        <p:txBody>
          <a:bodyPr>
            <a:normAutofit/>
          </a:bodyPr>
          <a:lstStyle/>
          <a:p>
            <a:r>
              <a:rPr lang="fr-CA" sz="3200" dirty="0">
                <a:solidFill>
                  <a:schemeClr val="bg1"/>
                </a:solidFill>
              </a:rPr>
              <a:t>Art.3</a:t>
            </a:r>
          </a:p>
          <a:p>
            <a:pPr marL="0" indent="0">
              <a:buNone/>
            </a:pPr>
            <a:endParaRPr lang="fr-CA" sz="3200" dirty="0">
              <a:solidFill>
                <a:schemeClr val="bg1"/>
              </a:solidFill>
            </a:endParaRPr>
          </a:p>
          <a:p>
            <a:pPr marL="0" indent="0">
              <a:buNone/>
            </a:pPr>
            <a:endParaRPr lang="fr-CA" sz="3200" dirty="0">
              <a:solidFill>
                <a:schemeClr val="bg1"/>
              </a:solidFill>
            </a:endParaRPr>
          </a:p>
          <a:p>
            <a:r>
              <a:rPr lang="fr-CA" sz="3200" dirty="0">
                <a:solidFill>
                  <a:schemeClr val="bg1"/>
                </a:solidFill>
              </a:rPr>
              <a:t>Art. 222</a:t>
            </a:r>
          </a:p>
          <a:p>
            <a:endParaRPr lang="fr-CA" sz="3200" dirty="0">
              <a:solidFill>
                <a:schemeClr val="bg1"/>
              </a:solidFill>
            </a:endParaRPr>
          </a:p>
          <a:p>
            <a:pPr marL="0" indent="0">
              <a:buNone/>
            </a:pPr>
            <a:endParaRPr lang="fr-CA" sz="2000" dirty="0">
              <a:solidFill>
                <a:schemeClr val="bg1"/>
              </a:solidFill>
            </a:endParaRPr>
          </a:p>
        </p:txBody>
      </p:sp>
      <p:sp>
        <p:nvSpPr>
          <p:cNvPr id="4" name="Rectangle 3">
            <a:extLst>
              <a:ext uri="{FF2B5EF4-FFF2-40B4-BE49-F238E27FC236}">
                <a16:creationId xmlns:a16="http://schemas.microsoft.com/office/drawing/2014/main" xmlns="" id="{522CC6EE-7A9A-4529-A68F-2EE3C0D6D880}"/>
              </a:ext>
            </a:extLst>
          </p:cNvPr>
          <p:cNvSpPr/>
          <p:nvPr/>
        </p:nvSpPr>
        <p:spPr>
          <a:xfrm>
            <a:off x="4888701" y="2032071"/>
            <a:ext cx="6916993" cy="3860416"/>
          </a:xfrm>
          <a:prstGeom prst="rect">
            <a:avLst/>
          </a:prstGeom>
        </p:spPr>
        <p:txBody>
          <a:bodyPr wrap="square">
            <a:spAutoFit/>
          </a:bodyPr>
          <a:lstStyle/>
          <a:p>
            <a:pPr marL="457200">
              <a:lnSpc>
                <a:spcPct val="110000"/>
              </a:lnSpc>
              <a:spcBef>
                <a:spcPts val="600"/>
              </a:spcBef>
              <a:spcAft>
                <a:spcPts val="1000"/>
              </a:spcAft>
            </a:pPr>
            <a:r>
              <a:rPr lang="fr-FR" sz="28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a:t>
            </a:r>
            <a:r>
              <a:rPr lang="fr-FR" sz="2800" b="1" u="sng"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3.</a:t>
            </a:r>
            <a:r>
              <a:rPr lang="fr-FR" sz="28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Les pouvoirs conférés et les devoirs imposés à un juge en vertu du présent code sont exercés par la Cour du Québec ou une cour municipale, dans les limites de leur compétence respective prévues par la loi, ou par un juge de paix, dans les limites prévues par la loi et par son acte de nomination.»</a:t>
            </a:r>
            <a:endParaRPr lang="fr-CA" sz="28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76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CA" sz="2800" dirty="0">
                <a:solidFill>
                  <a:schemeClr val="bg1"/>
                </a:solidFill>
              </a:rPr>
              <a:t>Le Code de procédure pénale</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8" y="2638044"/>
            <a:ext cx="3363974" cy="3415622"/>
          </a:xfrm>
        </p:spPr>
        <p:txBody>
          <a:bodyPr>
            <a:normAutofit/>
          </a:bodyPr>
          <a:lstStyle/>
          <a:p>
            <a:pPr marL="0" indent="0">
              <a:buNone/>
            </a:pPr>
            <a:endParaRPr lang="fr-CA" sz="3200" dirty="0">
              <a:solidFill>
                <a:schemeClr val="bg1"/>
              </a:solidFill>
            </a:endParaRPr>
          </a:p>
          <a:p>
            <a:pPr marL="0" indent="0">
              <a:buNone/>
            </a:pPr>
            <a:endParaRPr lang="fr-CA" sz="3200" dirty="0">
              <a:solidFill>
                <a:schemeClr val="bg1"/>
              </a:solidFill>
            </a:endParaRPr>
          </a:p>
          <a:p>
            <a:r>
              <a:rPr lang="fr-CA" sz="3200" dirty="0">
                <a:solidFill>
                  <a:schemeClr val="bg1"/>
                </a:solidFill>
              </a:rPr>
              <a:t>Art. 222</a:t>
            </a:r>
          </a:p>
          <a:p>
            <a:endParaRPr lang="fr-CA" sz="3200" dirty="0">
              <a:solidFill>
                <a:schemeClr val="bg1"/>
              </a:solidFill>
            </a:endParaRPr>
          </a:p>
          <a:p>
            <a:pPr marL="0" indent="0">
              <a:buNone/>
            </a:pPr>
            <a:endParaRPr lang="fr-CA" sz="2000" dirty="0">
              <a:solidFill>
                <a:schemeClr val="bg1"/>
              </a:solidFill>
            </a:endParaRPr>
          </a:p>
        </p:txBody>
      </p:sp>
      <p:pic>
        <p:nvPicPr>
          <p:cNvPr id="5" name="Image 4">
            <a:extLst>
              <a:ext uri="{FF2B5EF4-FFF2-40B4-BE49-F238E27FC236}">
                <a16:creationId xmlns:a16="http://schemas.microsoft.com/office/drawing/2014/main" xmlns="" id="{E3FD957B-DCD4-4107-9E81-77C94E438663}"/>
              </a:ext>
            </a:extLst>
          </p:cNvPr>
          <p:cNvPicPr>
            <a:picLocks noChangeAspect="1"/>
          </p:cNvPicPr>
          <p:nvPr/>
        </p:nvPicPr>
        <p:blipFill>
          <a:blip r:embed="rId2"/>
          <a:stretch>
            <a:fillRect/>
          </a:stretch>
        </p:blipFill>
        <p:spPr>
          <a:xfrm>
            <a:off x="4960307" y="0"/>
            <a:ext cx="7231693" cy="7110579"/>
          </a:xfrm>
          <a:prstGeom prst="rect">
            <a:avLst/>
          </a:prstGeom>
        </p:spPr>
      </p:pic>
    </p:spTree>
    <p:extLst>
      <p:ext uri="{BB962C8B-B14F-4D97-AF65-F5344CB8AC3E}">
        <p14:creationId xmlns:p14="http://schemas.microsoft.com/office/powerpoint/2010/main" val="105802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A2AFFD1-DE63-43DA-AFD3-20809DEA7F1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CA" sz="2800" dirty="0">
                <a:solidFill>
                  <a:schemeClr val="bg1"/>
                </a:solidFill>
              </a:rPr>
              <a:t>Loi sur le cours municipales</a:t>
            </a:r>
          </a:p>
        </p:txBody>
      </p:sp>
      <p:sp>
        <p:nvSpPr>
          <p:cNvPr id="3" name="Espace réservé du contenu 2">
            <a:extLst>
              <a:ext uri="{FF2B5EF4-FFF2-40B4-BE49-F238E27FC236}">
                <a16:creationId xmlns:a16="http://schemas.microsoft.com/office/drawing/2014/main" xmlns="" id="{BC468314-D273-44B7-A124-147D51D8C931}"/>
              </a:ext>
            </a:extLst>
          </p:cNvPr>
          <p:cNvSpPr>
            <a:spLocks noGrp="1"/>
          </p:cNvSpPr>
          <p:nvPr>
            <p:ph idx="1"/>
          </p:nvPr>
        </p:nvSpPr>
        <p:spPr>
          <a:xfrm>
            <a:off x="643467" y="2662286"/>
            <a:ext cx="3363974" cy="3415622"/>
          </a:xfrm>
        </p:spPr>
        <p:txBody>
          <a:bodyPr>
            <a:normAutofit/>
          </a:bodyPr>
          <a:lstStyle/>
          <a:p>
            <a:pPr marL="0" indent="0">
              <a:buNone/>
            </a:pPr>
            <a:endParaRPr lang="fr-CA" sz="3200" dirty="0">
              <a:solidFill>
                <a:schemeClr val="bg1"/>
              </a:solidFill>
            </a:endParaRPr>
          </a:p>
          <a:p>
            <a:endParaRPr lang="fr-CA" sz="3200" dirty="0">
              <a:solidFill>
                <a:schemeClr val="bg1"/>
              </a:solidFill>
            </a:endParaRPr>
          </a:p>
          <a:p>
            <a:r>
              <a:rPr lang="fr-CA" sz="3200" dirty="0">
                <a:solidFill>
                  <a:schemeClr val="bg1"/>
                </a:solidFill>
              </a:rPr>
              <a:t>Art 29</a:t>
            </a:r>
          </a:p>
          <a:p>
            <a:endParaRPr lang="fr-CA" sz="3200" dirty="0">
              <a:solidFill>
                <a:schemeClr val="bg1"/>
              </a:solidFill>
            </a:endParaRPr>
          </a:p>
          <a:p>
            <a:pPr marL="0" indent="0">
              <a:buNone/>
            </a:pPr>
            <a:endParaRPr lang="fr-CA" sz="2000" dirty="0">
              <a:solidFill>
                <a:schemeClr val="bg1"/>
              </a:solidFill>
            </a:endParaRPr>
          </a:p>
        </p:txBody>
      </p:sp>
      <p:sp>
        <p:nvSpPr>
          <p:cNvPr id="5" name="Rectangle 4">
            <a:extLst>
              <a:ext uri="{FF2B5EF4-FFF2-40B4-BE49-F238E27FC236}">
                <a16:creationId xmlns:a16="http://schemas.microsoft.com/office/drawing/2014/main" xmlns="" id="{77669BF7-750F-431B-BED0-687EDD8246F7}"/>
              </a:ext>
            </a:extLst>
          </p:cNvPr>
          <p:cNvSpPr>
            <a:spLocks noChangeAspect="1"/>
          </p:cNvSpPr>
          <p:nvPr/>
        </p:nvSpPr>
        <p:spPr>
          <a:xfrm>
            <a:off x="4985299" y="896961"/>
            <a:ext cx="7109700" cy="5969006"/>
          </a:xfrm>
          <a:prstGeom prst="rect">
            <a:avLst/>
          </a:prstGeom>
        </p:spPr>
        <p:txBody>
          <a:bodyPr wrap="square">
            <a:spAutoFit/>
          </a:bodyPr>
          <a:lstStyle/>
          <a:p>
            <a:pPr marL="457200" algn="just">
              <a:lnSpc>
                <a:spcPct val="110000"/>
              </a:lnSpc>
              <a:spcBef>
                <a:spcPts val="600"/>
              </a:spcBef>
              <a:spcAft>
                <a:spcPts val="1000"/>
              </a:spcAft>
            </a:pPr>
            <a:r>
              <a:rPr lang="fr-CA" sz="2400" b="1" u="sng"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29.</a:t>
            </a:r>
            <a:r>
              <a:rPr lang="fr-CA" sz="24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En matière pénale, la cour a notamment compétence relativement aux poursuites pénales pour la sanction de quelque infraction à une disposition:</a:t>
            </a:r>
          </a:p>
          <a:p>
            <a:pPr marL="457200" algn="just">
              <a:lnSpc>
                <a:spcPct val="110000"/>
              </a:lnSpc>
              <a:spcBef>
                <a:spcPts val="600"/>
              </a:spcBef>
              <a:spcAft>
                <a:spcPts val="1000"/>
              </a:spcAft>
            </a:pPr>
            <a:r>
              <a:rPr lang="fr-CA" sz="24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1°  de la charte, d’un règlement, d’une résolution ou d’une ordonnance de la municipalité;</a:t>
            </a:r>
          </a:p>
          <a:p>
            <a:pPr marL="457200" algn="just">
              <a:lnSpc>
                <a:spcPct val="110000"/>
              </a:lnSpc>
              <a:spcBef>
                <a:spcPts val="600"/>
              </a:spcBef>
              <a:spcAft>
                <a:spcPts val="1000"/>
              </a:spcAft>
            </a:pPr>
            <a:r>
              <a:rPr lang="fr-CA" sz="24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2°  d’une loi régissant la municipalité.</a:t>
            </a:r>
          </a:p>
          <a:p>
            <a:pPr marL="457200" algn="just">
              <a:lnSpc>
                <a:spcPct val="110000"/>
              </a:lnSpc>
              <a:spcBef>
                <a:spcPts val="600"/>
              </a:spcBef>
              <a:spcAft>
                <a:spcPts val="1000"/>
              </a:spcAft>
            </a:pPr>
            <a:r>
              <a:rPr lang="fr-CA" sz="24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Lorsqu’il rend jugement, le juge peut en outre</a:t>
            </a:r>
            <a:r>
              <a:rPr lang="fr-CA" sz="2400" b="1"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ordonner toute mesure utile pour la mise à effet d’un règlement, d’une résolution ou d’une ordonnance de la municipalité</a:t>
            </a:r>
            <a:r>
              <a:rPr lang="fr-CA" sz="24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 </a:t>
            </a:r>
            <a:r>
              <a:rPr lang="fr-CA" sz="2400" b="1" dirty="0">
                <a:solidFill>
                  <a:srgbClr val="FF0000"/>
                </a:solidFill>
                <a:latin typeface="Constantia" panose="02030602050306030303" pitchFamily="18" charset="0"/>
                <a:ea typeface="Times New Roman" panose="02020603050405020304" pitchFamily="18" charset="0"/>
                <a:cs typeface="Times New Roman" panose="02020603050405020304" pitchFamily="18" charset="0"/>
              </a:rPr>
              <a:t>à l’exception d’une mesure visant la démolition d’un immeuble</a:t>
            </a:r>
            <a:r>
              <a:rPr lang="fr-CA" sz="2400" b="1"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rPr>
              <a:t>.</a:t>
            </a:r>
            <a:endParaRPr lang="fr-CA" sz="2400" dirty="0">
              <a:solidFill>
                <a:srgbClr val="4D322D"/>
              </a:solidFill>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3114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462</Words>
  <Application>Microsoft Office PowerPoint</Application>
  <PresentationFormat>Grand écran</PresentationFormat>
  <Paragraphs>98</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Calibri Light</vt:lpstr>
      <vt:lpstr>Constantia</vt:lpstr>
      <vt:lpstr>Times New Roman</vt:lpstr>
      <vt:lpstr>Thème Office</vt:lpstr>
      <vt:lpstr>Présentation PowerPoint</vt:lpstr>
      <vt:lpstr>Historique </vt:lpstr>
      <vt:lpstr>Les juridictions Art. 28 à 30 Loi sur les cours municipales</vt:lpstr>
      <vt:lpstr>Les pouvoirs d’ordonnance</vt:lpstr>
      <vt:lpstr>Les sources</vt:lpstr>
      <vt:lpstr>Le Code de procédure pénale</vt:lpstr>
      <vt:lpstr>Le Code de procédure pénale</vt:lpstr>
      <vt:lpstr>Le Code de procédure pénale</vt:lpstr>
      <vt:lpstr>Loi sur le cours municipales</vt:lpstr>
      <vt:lpstr>Loi sur le cours municipales</vt:lpstr>
      <vt:lpstr>Loi sur le cours municipales</vt:lpstr>
      <vt:lpstr>Loi sur les compétences municipales</vt:lpstr>
      <vt:lpstr>Loi sur les compétences municipales</vt:lpstr>
      <vt:lpstr>Loi sur les compétences municipales</vt:lpstr>
      <vt:lpstr>Le débat constitutionnel</vt:lpstr>
      <vt:lpstr>Le débat constitutionnel</vt:lpstr>
      <vt:lpstr>Le débat constitutionnel</vt:lpstr>
      <vt:lpstr>Le débat constitutionnel</vt:lpstr>
      <vt:lpstr>Merci pour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 Lalande</dc:creator>
  <cp:lastModifiedBy>Renée Roy</cp:lastModifiedBy>
  <cp:revision>7</cp:revision>
  <dcterms:created xsi:type="dcterms:W3CDTF">2019-05-09T13:06:05Z</dcterms:created>
  <dcterms:modified xsi:type="dcterms:W3CDTF">2019-06-06T12:12:41Z</dcterms:modified>
</cp:coreProperties>
</file>