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7"/>
  </p:notesMasterIdLst>
  <p:sldIdLst>
    <p:sldId id="256" r:id="rId2"/>
    <p:sldId id="257" r:id="rId3"/>
    <p:sldId id="258" r:id="rId4"/>
    <p:sldId id="268" r:id="rId5"/>
    <p:sldId id="314" r:id="rId6"/>
    <p:sldId id="274" r:id="rId7"/>
    <p:sldId id="313" r:id="rId8"/>
    <p:sldId id="286" r:id="rId9"/>
    <p:sldId id="306" r:id="rId10"/>
    <p:sldId id="270" r:id="rId11"/>
    <p:sldId id="279" r:id="rId12"/>
    <p:sldId id="317" r:id="rId13"/>
    <p:sldId id="308" r:id="rId14"/>
    <p:sldId id="307" r:id="rId15"/>
    <p:sldId id="278" r:id="rId16"/>
    <p:sldId id="318" r:id="rId17"/>
    <p:sldId id="288" r:id="rId18"/>
    <p:sldId id="319" r:id="rId19"/>
    <p:sldId id="280" r:id="rId20"/>
    <p:sldId id="305" r:id="rId21"/>
    <p:sldId id="304" r:id="rId22"/>
    <p:sldId id="292" r:id="rId23"/>
    <p:sldId id="293" r:id="rId24"/>
    <p:sldId id="312" r:id="rId25"/>
    <p:sldId id="310" r:id="rId26"/>
  </p:sldIdLst>
  <p:sldSz cx="9144000" cy="6858000" type="screen4x3"/>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21D"/>
    <a:srgbClr val="082A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snapToGrid="0" snapToObjects="1">
      <p:cViewPr>
        <p:scale>
          <a:sx n="93" d="100"/>
          <a:sy n="93" d="100"/>
        </p:scale>
        <p:origin x="-653"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670DF-73F6-475D-ABC1-CFB71CE7256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A"/>
        </a:p>
      </dgm:t>
    </dgm:pt>
    <dgm:pt modelId="{0C4F7F84-5282-4127-8F27-92AD8A735996}">
      <dgm:prSet phldrT="[Texte]" custT="1">
        <dgm:style>
          <a:lnRef idx="1">
            <a:schemeClr val="accent3"/>
          </a:lnRef>
          <a:fillRef idx="3">
            <a:schemeClr val="accent3"/>
          </a:fillRef>
          <a:effectRef idx="2">
            <a:schemeClr val="accent3"/>
          </a:effectRef>
          <a:fontRef idx="minor">
            <a:schemeClr val="lt1"/>
          </a:fontRef>
        </dgm:style>
      </dgm:prSet>
      <dgm:spPr/>
      <dgm:t>
        <a:bodyPr/>
        <a:lstStyle/>
        <a:p>
          <a:pPr algn="ctr"/>
          <a:r>
            <a:rPr lang="fr-CA" sz="1600" dirty="0" smtClean="0">
              <a:latin typeface="Arial" pitchFamily="34" charset="0"/>
              <a:cs typeface="Arial" pitchFamily="34" charset="0"/>
            </a:rPr>
            <a:t>Vérification de l’existence d’un AVEX par le percepteur</a:t>
          </a:r>
          <a:endParaRPr lang="fr-CA" sz="1600" dirty="0">
            <a:latin typeface="Arial" pitchFamily="34" charset="0"/>
            <a:cs typeface="Arial" pitchFamily="34" charset="0"/>
          </a:endParaRPr>
        </a:p>
      </dgm:t>
    </dgm:pt>
    <dgm:pt modelId="{69441706-AB57-40FD-80E9-488BEE2C49B0}" type="parTrans" cxnId="{3BD24641-BD25-4AAC-8647-B379556B8F56}">
      <dgm:prSet/>
      <dgm:spPr/>
      <dgm:t>
        <a:bodyPr/>
        <a:lstStyle/>
        <a:p>
          <a:endParaRPr lang="fr-CA"/>
        </a:p>
      </dgm:t>
    </dgm:pt>
    <dgm:pt modelId="{F7DB1CEC-26C9-4152-A2B4-8A702A2748CB}" type="sibTrans" cxnId="{3BD24641-BD25-4AAC-8647-B379556B8F56}">
      <dgm:prSet/>
      <dgm:spPr/>
      <dgm:t>
        <a:bodyPr/>
        <a:lstStyle/>
        <a:p>
          <a:endParaRPr lang="fr-CA"/>
        </a:p>
      </dgm:t>
    </dgm:pt>
    <dgm:pt modelId="{395A6A9E-F141-4187-96BD-352D27BE6971}">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CA" sz="1600" dirty="0" smtClean="0">
              <a:latin typeface="Arial" pitchFamily="34" charset="0"/>
              <a:cs typeface="Arial" pitchFamily="34" charset="0"/>
            </a:rPr>
            <a:t>Émission d’un AVEX par le percepteur + dépôt au greffier</a:t>
          </a:r>
          <a:endParaRPr lang="fr-CA" sz="1600" dirty="0">
            <a:latin typeface="Arial" pitchFamily="34" charset="0"/>
            <a:cs typeface="Arial" pitchFamily="34" charset="0"/>
          </a:endParaRPr>
        </a:p>
      </dgm:t>
    </dgm:pt>
    <dgm:pt modelId="{CB987CFD-8838-49B3-B1C4-D6F052C26AC8}" type="parTrans" cxnId="{8D1A6293-07C6-4AD1-9005-80B2D6DE56C1}">
      <dgm:prSet/>
      <dgm:spPr/>
      <dgm:t>
        <a:bodyPr/>
        <a:lstStyle/>
        <a:p>
          <a:endParaRPr lang="fr-CA" sz="1600">
            <a:latin typeface="Arial" pitchFamily="34" charset="0"/>
            <a:cs typeface="Arial" pitchFamily="34" charset="0"/>
          </a:endParaRPr>
        </a:p>
      </dgm:t>
    </dgm:pt>
    <dgm:pt modelId="{5FD1AB90-EB5A-441C-8F4E-B4508441F1EB}" type="sibTrans" cxnId="{8D1A6293-07C6-4AD1-9005-80B2D6DE56C1}">
      <dgm:prSet/>
      <dgm:spPr/>
      <dgm:t>
        <a:bodyPr/>
        <a:lstStyle/>
        <a:p>
          <a:endParaRPr lang="fr-CA"/>
        </a:p>
      </dgm:t>
    </dgm:pt>
    <dgm:pt modelId="{8A191048-44BE-4A37-A11F-11297E220D4D}">
      <dgm:prSet phldrT="[Texte]" custT="1">
        <dgm:style>
          <a:lnRef idx="1">
            <a:schemeClr val="accent5"/>
          </a:lnRef>
          <a:fillRef idx="2">
            <a:schemeClr val="accent5"/>
          </a:fillRef>
          <a:effectRef idx="1">
            <a:schemeClr val="accent5"/>
          </a:effectRef>
          <a:fontRef idx="minor">
            <a:schemeClr val="dk1"/>
          </a:fontRef>
        </dgm:style>
      </dgm:prSet>
      <dgm:spPr>
        <a:effectLst>
          <a:innerShdw blurRad="63500" dist="50800" dir="2700000">
            <a:prstClr val="black">
              <a:alpha val="50000"/>
            </a:prstClr>
          </a:innerShdw>
        </a:effectLst>
      </dgm:spPr>
      <dgm:t>
        <a:bodyPr/>
        <a:lstStyle/>
        <a:p>
          <a:r>
            <a:rPr lang="fr-CA" sz="1600" dirty="0" smtClean="0">
              <a:latin typeface="Arial" pitchFamily="34" charset="0"/>
              <a:cs typeface="Arial" pitchFamily="34" charset="0"/>
            </a:rPr>
            <a:t>Saisie de salaire</a:t>
          </a:r>
          <a:endParaRPr lang="fr-CA" sz="1600" dirty="0">
            <a:latin typeface="Arial" pitchFamily="34" charset="0"/>
            <a:cs typeface="Arial" pitchFamily="34" charset="0"/>
          </a:endParaRPr>
        </a:p>
      </dgm:t>
    </dgm:pt>
    <dgm:pt modelId="{B2BBE0ED-AD0D-431E-87EA-9BD111842FB6}" type="parTrans" cxnId="{ADF54492-5ED3-449F-BFF7-F54BF590693B}">
      <dgm:prSet/>
      <dgm:spPr/>
      <dgm:t>
        <a:bodyPr/>
        <a:lstStyle/>
        <a:p>
          <a:endParaRPr lang="fr-CA" sz="1600">
            <a:latin typeface="Arial" pitchFamily="34" charset="0"/>
            <a:cs typeface="Arial" pitchFamily="34" charset="0"/>
          </a:endParaRPr>
        </a:p>
      </dgm:t>
    </dgm:pt>
    <dgm:pt modelId="{DB2A7FA0-FF6B-4039-8DFA-0E4FC43EC584}" type="sibTrans" cxnId="{ADF54492-5ED3-449F-BFF7-F54BF590693B}">
      <dgm:prSet/>
      <dgm:spPr/>
      <dgm:t>
        <a:bodyPr/>
        <a:lstStyle/>
        <a:p>
          <a:endParaRPr lang="fr-CA"/>
        </a:p>
      </dgm:t>
    </dgm:pt>
    <dgm:pt modelId="{54E7E6F1-027C-4F2C-8243-6625A3CA1810}">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CA" sz="1600" dirty="0" smtClean="0">
              <a:latin typeface="Arial" pitchFamily="34" charset="0"/>
              <a:cs typeface="Arial" pitchFamily="34" charset="0"/>
            </a:rPr>
            <a:t>Un AVEX existe</a:t>
          </a:r>
          <a:endParaRPr lang="fr-CA" sz="1600" dirty="0">
            <a:latin typeface="Arial" pitchFamily="34" charset="0"/>
            <a:cs typeface="Arial" pitchFamily="34" charset="0"/>
          </a:endParaRPr>
        </a:p>
      </dgm:t>
    </dgm:pt>
    <dgm:pt modelId="{89D322D9-0118-4BCD-843F-86BD0CA6A28D}" type="parTrans" cxnId="{D0847460-6B44-4672-94CC-0433161FC4F1}">
      <dgm:prSet/>
      <dgm:spPr/>
      <dgm:t>
        <a:bodyPr/>
        <a:lstStyle/>
        <a:p>
          <a:endParaRPr lang="fr-CA" sz="1600">
            <a:latin typeface="Arial" pitchFamily="34" charset="0"/>
            <a:cs typeface="Arial" pitchFamily="34" charset="0"/>
          </a:endParaRPr>
        </a:p>
      </dgm:t>
    </dgm:pt>
    <dgm:pt modelId="{CABE2EF7-0012-41E6-B057-7E6664FA7356}" type="sibTrans" cxnId="{D0847460-6B44-4672-94CC-0433161FC4F1}">
      <dgm:prSet/>
      <dgm:spPr/>
      <dgm:t>
        <a:bodyPr/>
        <a:lstStyle/>
        <a:p>
          <a:endParaRPr lang="fr-CA"/>
        </a:p>
      </dgm:t>
    </dgm:pt>
    <dgm:pt modelId="{D5E5FA34-D998-42A3-AA59-193D59F75FB6}">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CA" sz="1600" dirty="0" smtClean="0">
              <a:latin typeface="Arial" pitchFamily="34" charset="0"/>
              <a:cs typeface="Arial" pitchFamily="34" charset="0"/>
            </a:rPr>
            <a:t>Modification de l’AVEX existant</a:t>
          </a:r>
          <a:endParaRPr lang="fr-CA" sz="1600" dirty="0">
            <a:latin typeface="Arial" pitchFamily="34" charset="0"/>
            <a:cs typeface="Arial" pitchFamily="34" charset="0"/>
          </a:endParaRPr>
        </a:p>
      </dgm:t>
    </dgm:pt>
    <dgm:pt modelId="{16533AB3-BFCA-4912-B690-48AB60001BCC}" type="parTrans" cxnId="{67D7F362-B7D2-420F-8070-E184EA5D1A52}">
      <dgm:prSet/>
      <dgm:spPr/>
      <dgm:t>
        <a:bodyPr/>
        <a:lstStyle/>
        <a:p>
          <a:endParaRPr lang="fr-CA" sz="1600">
            <a:latin typeface="Arial" pitchFamily="34" charset="0"/>
            <a:cs typeface="Arial" pitchFamily="34" charset="0"/>
          </a:endParaRPr>
        </a:p>
      </dgm:t>
    </dgm:pt>
    <dgm:pt modelId="{5EDB6E72-7E4B-4F0B-9383-84E0D71E6D73}" type="sibTrans" cxnId="{67D7F362-B7D2-420F-8070-E184EA5D1A52}">
      <dgm:prSet/>
      <dgm:spPr/>
      <dgm:t>
        <a:bodyPr/>
        <a:lstStyle/>
        <a:p>
          <a:endParaRPr lang="fr-CA"/>
        </a:p>
      </dgm:t>
    </dgm:pt>
    <dgm:pt modelId="{AB14CB0B-D059-49AF-8835-A219D18EE7E9}">
      <dgm:prSet custT="1">
        <dgm:style>
          <a:lnRef idx="1">
            <a:schemeClr val="accent5"/>
          </a:lnRef>
          <a:fillRef idx="2">
            <a:schemeClr val="accent5"/>
          </a:fillRef>
          <a:effectRef idx="1">
            <a:schemeClr val="accent5"/>
          </a:effectRef>
          <a:fontRef idx="minor">
            <a:schemeClr val="dk1"/>
          </a:fontRef>
        </dgm:style>
      </dgm:prSet>
      <dgm:spPr>
        <a:effectLst>
          <a:innerShdw blurRad="63500" dist="50800" dir="2700000">
            <a:prstClr val="black">
              <a:alpha val="50000"/>
            </a:prstClr>
          </a:innerShdw>
        </a:effectLst>
      </dgm:spPr>
      <dgm:t>
        <a:bodyPr/>
        <a:lstStyle/>
        <a:p>
          <a:r>
            <a:rPr lang="fr-CA" sz="1600" dirty="0" smtClean="0">
              <a:latin typeface="Arial" pitchFamily="34" charset="0"/>
              <a:cs typeface="Arial" pitchFamily="34" charset="0"/>
            </a:rPr>
            <a:t>Saisie des biens meubles</a:t>
          </a:r>
          <a:endParaRPr lang="fr-CA" sz="1600" dirty="0">
            <a:latin typeface="Arial" pitchFamily="34" charset="0"/>
            <a:cs typeface="Arial" pitchFamily="34" charset="0"/>
          </a:endParaRPr>
        </a:p>
      </dgm:t>
    </dgm:pt>
    <dgm:pt modelId="{80B34CE0-AF5F-4ACE-90B0-7F46081BAD50}" type="parTrans" cxnId="{5A899845-746B-49EB-A989-EB8F18BBD2A7}">
      <dgm:prSet/>
      <dgm:spPr/>
      <dgm:t>
        <a:bodyPr/>
        <a:lstStyle/>
        <a:p>
          <a:endParaRPr lang="fr-CA" sz="1600">
            <a:latin typeface="Arial" pitchFamily="34" charset="0"/>
            <a:cs typeface="Arial" pitchFamily="34" charset="0"/>
          </a:endParaRPr>
        </a:p>
      </dgm:t>
    </dgm:pt>
    <dgm:pt modelId="{783AA1CC-C7E3-49F6-8934-036D12BFC97E}" type="sibTrans" cxnId="{5A899845-746B-49EB-A989-EB8F18BBD2A7}">
      <dgm:prSet/>
      <dgm:spPr/>
      <dgm:t>
        <a:bodyPr/>
        <a:lstStyle/>
        <a:p>
          <a:endParaRPr lang="fr-CA"/>
        </a:p>
      </dgm:t>
    </dgm:pt>
    <dgm:pt modelId="{9D7AEC10-0DD6-4C84-870A-5DEE30C0DAD3}">
      <dgm:prSet custT="1">
        <dgm:style>
          <a:lnRef idx="1">
            <a:schemeClr val="accent5"/>
          </a:lnRef>
          <a:fillRef idx="2">
            <a:schemeClr val="accent5"/>
          </a:fillRef>
          <a:effectRef idx="1">
            <a:schemeClr val="accent5"/>
          </a:effectRef>
          <a:fontRef idx="minor">
            <a:schemeClr val="dk1"/>
          </a:fontRef>
        </dgm:style>
      </dgm:prSet>
      <dgm:spPr/>
      <dgm:t>
        <a:bodyPr/>
        <a:lstStyle/>
        <a:p>
          <a:r>
            <a:rPr lang="fr-CA" sz="1600" dirty="0" smtClean="0">
              <a:latin typeface="Arial" pitchFamily="34" charset="0"/>
              <a:cs typeface="Arial" pitchFamily="34" charset="0"/>
            </a:rPr>
            <a:t>Remise à un huissier avec instructions</a:t>
          </a:r>
          <a:endParaRPr lang="fr-CA" sz="1600" dirty="0">
            <a:latin typeface="Arial" pitchFamily="34" charset="0"/>
            <a:cs typeface="Arial" pitchFamily="34" charset="0"/>
          </a:endParaRPr>
        </a:p>
      </dgm:t>
    </dgm:pt>
    <dgm:pt modelId="{3C0EC037-AEA6-42B6-95C0-38020BA3B528}" type="parTrans" cxnId="{A8C7ED47-33F4-42B3-BA1F-76C573C0214C}">
      <dgm:prSet/>
      <dgm:spPr/>
      <dgm:t>
        <a:bodyPr/>
        <a:lstStyle/>
        <a:p>
          <a:endParaRPr lang="fr-CA" sz="1600">
            <a:latin typeface="Arial" pitchFamily="34" charset="0"/>
            <a:cs typeface="Arial" pitchFamily="34" charset="0"/>
          </a:endParaRPr>
        </a:p>
      </dgm:t>
    </dgm:pt>
    <dgm:pt modelId="{0824F09D-1B71-4FBA-813C-2C4563984837}" type="sibTrans" cxnId="{A8C7ED47-33F4-42B3-BA1F-76C573C0214C}">
      <dgm:prSet/>
      <dgm:spPr/>
      <dgm:t>
        <a:bodyPr/>
        <a:lstStyle/>
        <a:p>
          <a:endParaRPr lang="fr-CA"/>
        </a:p>
      </dgm:t>
    </dgm:pt>
    <dgm:pt modelId="{8AF34005-A0FB-4C6A-B0D5-998145561764}">
      <dgm:prSet phldrT="[Texte]" custT="1">
        <dgm:style>
          <a:lnRef idx="1">
            <a:schemeClr val="accent5"/>
          </a:lnRef>
          <a:fillRef idx="2">
            <a:schemeClr val="accent5"/>
          </a:fillRef>
          <a:effectRef idx="1">
            <a:schemeClr val="accent5"/>
          </a:effectRef>
          <a:fontRef idx="minor">
            <a:schemeClr val="dk1"/>
          </a:fontRef>
        </dgm:style>
      </dgm:prSet>
      <dgm:spPr/>
      <dgm:t>
        <a:bodyPr/>
        <a:lstStyle/>
        <a:p>
          <a:r>
            <a:rPr lang="fr-CA" sz="1600" dirty="0" smtClean="0">
              <a:latin typeface="Arial" pitchFamily="34" charset="0"/>
              <a:cs typeface="Arial" pitchFamily="34" charset="0"/>
            </a:rPr>
            <a:t>Signification par le percepteur et administration par le greffier</a:t>
          </a:r>
          <a:endParaRPr lang="fr-CA" sz="1600" dirty="0">
            <a:latin typeface="Arial" pitchFamily="34" charset="0"/>
            <a:cs typeface="Arial" pitchFamily="34" charset="0"/>
          </a:endParaRPr>
        </a:p>
      </dgm:t>
    </dgm:pt>
    <dgm:pt modelId="{CBF2CC49-E238-43AA-B4C6-4851663B0A04}" type="parTrans" cxnId="{AD34283D-3C3D-4CCB-896B-D719F1F8B730}">
      <dgm:prSet/>
      <dgm:spPr/>
      <dgm:t>
        <a:bodyPr/>
        <a:lstStyle/>
        <a:p>
          <a:endParaRPr lang="fr-CA"/>
        </a:p>
      </dgm:t>
    </dgm:pt>
    <dgm:pt modelId="{12CE383D-B1D9-4A4E-B520-111E7C1FCB3A}" type="sibTrans" cxnId="{AD34283D-3C3D-4CCB-896B-D719F1F8B730}">
      <dgm:prSet/>
      <dgm:spPr/>
      <dgm:t>
        <a:bodyPr/>
        <a:lstStyle/>
        <a:p>
          <a:endParaRPr lang="fr-CA"/>
        </a:p>
      </dgm:t>
    </dgm:pt>
    <dgm:pt modelId="{29C4E4C4-52A0-4F15-BE80-F4B5CB836EC3}" type="pres">
      <dgm:prSet presAssocID="{65E670DF-73F6-475D-ABC1-CFB71CE72569}" presName="hierChild1" presStyleCnt="0">
        <dgm:presLayoutVars>
          <dgm:orgChart val="1"/>
          <dgm:chPref val="1"/>
          <dgm:dir/>
          <dgm:animOne val="branch"/>
          <dgm:animLvl val="lvl"/>
          <dgm:resizeHandles/>
        </dgm:presLayoutVars>
      </dgm:prSet>
      <dgm:spPr/>
      <dgm:t>
        <a:bodyPr/>
        <a:lstStyle/>
        <a:p>
          <a:endParaRPr lang="fr-CA"/>
        </a:p>
      </dgm:t>
    </dgm:pt>
    <dgm:pt modelId="{CF065AB5-9CF7-4EFE-8B76-8BEF699979E6}" type="pres">
      <dgm:prSet presAssocID="{0C4F7F84-5282-4127-8F27-92AD8A735996}" presName="hierRoot1" presStyleCnt="0">
        <dgm:presLayoutVars>
          <dgm:hierBranch val="init"/>
        </dgm:presLayoutVars>
      </dgm:prSet>
      <dgm:spPr/>
    </dgm:pt>
    <dgm:pt modelId="{B31C65A7-814E-4D8C-B2B6-3923E622EA66}" type="pres">
      <dgm:prSet presAssocID="{0C4F7F84-5282-4127-8F27-92AD8A735996}" presName="rootComposite1" presStyleCnt="0"/>
      <dgm:spPr/>
    </dgm:pt>
    <dgm:pt modelId="{4B3A7F43-3116-48A1-BBBE-8EE2F52D1544}" type="pres">
      <dgm:prSet presAssocID="{0C4F7F84-5282-4127-8F27-92AD8A735996}" presName="rootText1" presStyleLbl="node0" presStyleIdx="0" presStyleCnt="1" custScaleX="112322" custScaleY="95328" custLinFactNeighborX="4692" custLinFactNeighborY="-29865">
        <dgm:presLayoutVars>
          <dgm:chPref val="3"/>
        </dgm:presLayoutVars>
      </dgm:prSet>
      <dgm:spPr/>
      <dgm:t>
        <a:bodyPr/>
        <a:lstStyle/>
        <a:p>
          <a:endParaRPr lang="fr-CA"/>
        </a:p>
      </dgm:t>
    </dgm:pt>
    <dgm:pt modelId="{CCA85BE1-A3BE-4990-804A-6100FE448D77}" type="pres">
      <dgm:prSet presAssocID="{0C4F7F84-5282-4127-8F27-92AD8A735996}" presName="rootConnector1" presStyleLbl="node1" presStyleIdx="0" presStyleCnt="0"/>
      <dgm:spPr/>
      <dgm:t>
        <a:bodyPr/>
        <a:lstStyle/>
        <a:p>
          <a:endParaRPr lang="fr-CA"/>
        </a:p>
      </dgm:t>
    </dgm:pt>
    <dgm:pt modelId="{BEAB3813-66CA-40FA-B3AF-D930652B71CD}" type="pres">
      <dgm:prSet presAssocID="{0C4F7F84-5282-4127-8F27-92AD8A735996}" presName="hierChild2" presStyleCnt="0"/>
      <dgm:spPr/>
    </dgm:pt>
    <dgm:pt modelId="{A10AF27D-330B-48B9-BF81-A73BD25D7C37}" type="pres">
      <dgm:prSet presAssocID="{CB987CFD-8838-49B3-B1C4-D6F052C26AC8}" presName="Name37" presStyleLbl="parChTrans1D2" presStyleIdx="0" presStyleCnt="2"/>
      <dgm:spPr/>
      <dgm:t>
        <a:bodyPr/>
        <a:lstStyle/>
        <a:p>
          <a:endParaRPr lang="fr-CA"/>
        </a:p>
      </dgm:t>
    </dgm:pt>
    <dgm:pt modelId="{CA923870-F3D5-4A47-B490-5E05FBA28821}" type="pres">
      <dgm:prSet presAssocID="{395A6A9E-F141-4187-96BD-352D27BE6971}" presName="hierRoot2" presStyleCnt="0">
        <dgm:presLayoutVars>
          <dgm:hierBranch val="init"/>
        </dgm:presLayoutVars>
      </dgm:prSet>
      <dgm:spPr/>
    </dgm:pt>
    <dgm:pt modelId="{7C51F96B-B9DD-4EAF-9CAC-19A59411DF31}" type="pres">
      <dgm:prSet presAssocID="{395A6A9E-F141-4187-96BD-352D27BE6971}" presName="rootComposite" presStyleCnt="0"/>
      <dgm:spPr/>
    </dgm:pt>
    <dgm:pt modelId="{3B8D1055-938C-4F63-9D3A-6B61F417E1AC}" type="pres">
      <dgm:prSet presAssocID="{395A6A9E-F141-4187-96BD-352D27BE6971}" presName="rootText" presStyleLbl="node2" presStyleIdx="0" presStyleCnt="2">
        <dgm:presLayoutVars>
          <dgm:chPref val="3"/>
        </dgm:presLayoutVars>
      </dgm:prSet>
      <dgm:spPr/>
      <dgm:t>
        <a:bodyPr/>
        <a:lstStyle/>
        <a:p>
          <a:endParaRPr lang="fr-CA"/>
        </a:p>
      </dgm:t>
    </dgm:pt>
    <dgm:pt modelId="{AE9018BA-B3C4-4E20-B6A1-90595E314D6D}" type="pres">
      <dgm:prSet presAssocID="{395A6A9E-F141-4187-96BD-352D27BE6971}" presName="rootConnector" presStyleLbl="node2" presStyleIdx="0" presStyleCnt="2"/>
      <dgm:spPr/>
      <dgm:t>
        <a:bodyPr/>
        <a:lstStyle/>
        <a:p>
          <a:endParaRPr lang="fr-CA"/>
        </a:p>
      </dgm:t>
    </dgm:pt>
    <dgm:pt modelId="{C7D9BFDB-7EFA-42BC-AB3D-F8681CFC993A}" type="pres">
      <dgm:prSet presAssocID="{395A6A9E-F141-4187-96BD-352D27BE6971}" presName="hierChild4" presStyleCnt="0"/>
      <dgm:spPr/>
    </dgm:pt>
    <dgm:pt modelId="{06FA3071-1BF5-4120-BD60-C59F85E439CA}" type="pres">
      <dgm:prSet presAssocID="{B2BBE0ED-AD0D-431E-87EA-9BD111842FB6}" presName="Name37" presStyleLbl="parChTrans1D3" presStyleIdx="0" presStyleCnt="3"/>
      <dgm:spPr/>
      <dgm:t>
        <a:bodyPr/>
        <a:lstStyle/>
        <a:p>
          <a:endParaRPr lang="fr-CA"/>
        </a:p>
      </dgm:t>
    </dgm:pt>
    <dgm:pt modelId="{1F7CD5F7-1CA3-463F-BB66-AE7666B2261A}" type="pres">
      <dgm:prSet presAssocID="{8A191048-44BE-4A37-A11F-11297E220D4D}" presName="hierRoot2" presStyleCnt="0">
        <dgm:presLayoutVars>
          <dgm:hierBranch val="init"/>
        </dgm:presLayoutVars>
      </dgm:prSet>
      <dgm:spPr/>
    </dgm:pt>
    <dgm:pt modelId="{616AA164-8A45-44B0-A955-6D649ABCBBC4}" type="pres">
      <dgm:prSet presAssocID="{8A191048-44BE-4A37-A11F-11297E220D4D}" presName="rootComposite" presStyleCnt="0"/>
      <dgm:spPr/>
    </dgm:pt>
    <dgm:pt modelId="{1A01CC2B-A57F-4498-81A2-65A605E6A657}" type="pres">
      <dgm:prSet presAssocID="{8A191048-44BE-4A37-A11F-11297E220D4D}" presName="rootText" presStyleLbl="node3" presStyleIdx="0" presStyleCnt="3" custScaleX="86292" custScaleY="82290">
        <dgm:presLayoutVars>
          <dgm:chPref val="3"/>
        </dgm:presLayoutVars>
      </dgm:prSet>
      <dgm:spPr/>
      <dgm:t>
        <a:bodyPr/>
        <a:lstStyle/>
        <a:p>
          <a:endParaRPr lang="fr-CA"/>
        </a:p>
      </dgm:t>
    </dgm:pt>
    <dgm:pt modelId="{B5B1FD58-9B23-4172-8FD7-3DAA30D843D4}" type="pres">
      <dgm:prSet presAssocID="{8A191048-44BE-4A37-A11F-11297E220D4D}" presName="rootConnector" presStyleLbl="node3" presStyleIdx="0" presStyleCnt="3"/>
      <dgm:spPr/>
      <dgm:t>
        <a:bodyPr/>
        <a:lstStyle/>
        <a:p>
          <a:endParaRPr lang="fr-CA"/>
        </a:p>
      </dgm:t>
    </dgm:pt>
    <dgm:pt modelId="{BB0D5329-88E2-4B7E-BCA0-905904932961}" type="pres">
      <dgm:prSet presAssocID="{8A191048-44BE-4A37-A11F-11297E220D4D}" presName="hierChild4" presStyleCnt="0"/>
      <dgm:spPr/>
    </dgm:pt>
    <dgm:pt modelId="{38B01968-FA94-4DCA-830F-37CD5E4E6376}" type="pres">
      <dgm:prSet presAssocID="{CBF2CC49-E238-43AA-B4C6-4851663B0A04}" presName="Name37" presStyleLbl="parChTrans1D4" presStyleIdx="0" presStyleCnt="2"/>
      <dgm:spPr/>
      <dgm:t>
        <a:bodyPr/>
        <a:lstStyle/>
        <a:p>
          <a:endParaRPr lang="fr-CA"/>
        </a:p>
      </dgm:t>
    </dgm:pt>
    <dgm:pt modelId="{8A2A9DFC-6B77-476B-9C6A-010BB937CC90}" type="pres">
      <dgm:prSet presAssocID="{8AF34005-A0FB-4C6A-B0D5-998145561764}" presName="hierRoot2" presStyleCnt="0">
        <dgm:presLayoutVars>
          <dgm:hierBranch val="init"/>
        </dgm:presLayoutVars>
      </dgm:prSet>
      <dgm:spPr/>
    </dgm:pt>
    <dgm:pt modelId="{3C580025-FED7-4182-9DA8-DD7B51B916FE}" type="pres">
      <dgm:prSet presAssocID="{8AF34005-A0FB-4C6A-B0D5-998145561764}" presName="rootComposite" presStyleCnt="0"/>
      <dgm:spPr/>
    </dgm:pt>
    <dgm:pt modelId="{95D612C0-FA0D-4E76-B57E-36399A297EA8}" type="pres">
      <dgm:prSet presAssocID="{8AF34005-A0FB-4C6A-B0D5-998145561764}" presName="rootText" presStyleLbl="node4" presStyleIdx="0" presStyleCnt="2">
        <dgm:presLayoutVars>
          <dgm:chPref val="3"/>
        </dgm:presLayoutVars>
      </dgm:prSet>
      <dgm:spPr/>
      <dgm:t>
        <a:bodyPr/>
        <a:lstStyle/>
        <a:p>
          <a:endParaRPr lang="fr-CA"/>
        </a:p>
      </dgm:t>
    </dgm:pt>
    <dgm:pt modelId="{ECFE53FF-E56B-4719-A3A4-F7F3A4494A66}" type="pres">
      <dgm:prSet presAssocID="{8AF34005-A0FB-4C6A-B0D5-998145561764}" presName="rootConnector" presStyleLbl="node4" presStyleIdx="0" presStyleCnt="2"/>
      <dgm:spPr/>
      <dgm:t>
        <a:bodyPr/>
        <a:lstStyle/>
        <a:p>
          <a:endParaRPr lang="fr-CA"/>
        </a:p>
      </dgm:t>
    </dgm:pt>
    <dgm:pt modelId="{7BECEBEB-368C-4475-B240-E45FCE5C1EAF}" type="pres">
      <dgm:prSet presAssocID="{8AF34005-A0FB-4C6A-B0D5-998145561764}" presName="hierChild4" presStyleCnt="0"/>
      <dgm:spPr/>
    </dgm:pt>
    <dgm:pt modelId="{AA0A9577-33A5-4D96-957A-08243BC55114}" type="pres">
      <dgm:prSet presAssocID="{8AF34005-A0FB-4C6A-B0D5-998145561764}" presName="hierChild5" presStyleCnt="0"/>
      <dgm:spPr/>
    </dgm:pt>
    <dgm:pt modelId="{60E708AD-C0DD-4721-988A-4B91CC01651B}" type="pres">
      <dgm:prSet presAssocID="{8A191048-44BE-4A37-A11F-11297E220D4D}" presName="hierChild5" presStyleCnt="0"/>
      <dgm:spPr/>
    </dgm:pt>
    <dgm:pt modelId="{30A0A0BC-EAE0-4152-96E7-3621BDFA5DB4}" type="pres">
      <dgm:prSet presAssocID="{80B34CE0-AF5F-4ACE-90B0-7F46081BAD50}" presName="Name37" presStyleLbl="parChTrans1D3" presStyleIdx="1" presStyleCnt="3"/>
      <dgm:spPr/>
      <dgm:t>
        <a:bodyPr/>
        <a:lstStyle/>
        <a:p>
          <a:endParaRPr lang="fr-CA"/>
        </a:p>
      </dgm:t>
    </dgm:pt>
    <dgm:pt modelId="{FC0569EE-6BAE-4F04-B5E7-7BF953749327}" type="pres">
      <dgm:prSet presAssocID="{AB14CB0B-D059-49AF-8835-A219D18EE7E9}" presName="hierRoot2" presStyleCnt="0">
        <dgm:presLayoutVars>
          <dgm:hierBranch val="init"/>
        </dgm:presLayoutVars>
      </dgm:prSet>
      <dgm:spPr/>
    </dgm:pt>
    <dgm:pt modelId="{0A39F714-0368-4061-B44E-A386035CE4F9}" type="pres">
      <dgm:prSet presAssocID="{AB14CB0B-D059-49AF-8835-A219D18EE7E9}" presName="rootComposite" presStyleCnt="0"/>
      <dgm:spPr/>
    </dgm:pt>
    <dgm:pt modelId="{01CE9B00-DD7A-4CCF-ADC2-892F54630F48}" type="pres">
      <dgm:prSet presAssocID="{AB14CB0B-D059-49AF-8835-A219D18EE7E9}" presName="rootText" presStyleLbl="node3" presStyleIdx="1" presStyleCnt="3" custScaleX="90250" custScaleY="82275" custLinFactNeighborX="1162" custLinFactNeighborY="1162">
        <dgm:presLayoutVars>
          <dgm:chPref val="3"/>
        </dgm:presLayoutVars>
      </dgm:prSet>
      <dgm:spPr/>
      <dgm:t>
        <a:bodyPr/>
        <a:lstStyle/>
        <a:p>
          <a:endParaRPr lang="fr-CA"/>
        </a:p>
      </dgm:t>
    </dgm:pt>
    <dgm:pt modelId="{31CBD6C1-CC83-44AA-B8D9-FB590033484D}" type="pres">
      <dgm:prSet presAssocID="{AB14CB0B-D059-49AF-8835-A219D18EE7E9}" presName="rootConnector" presStyleLbl="node3" presStyleIdx="1" presStyleCnt="3"/>
      <dgm:spPr/>
      <dgm:t>
        <a:bodyPr/>
        <a:lstStyle/>
        <a:p>
          <a:endParaRPr lang="fr-CA"/>
        </a:p>
      </dgm:t>
    </dgm:pt>
    <dgm:pt modelId="{86AF9438-C6EF-4637-956F-BEFDC28A1928}" type="pres">
      <dgm:prSet presAssocID="{AB14CB0B-D059-49AF-8835-A219D18EE7E9}" presName="hierChild4" presStyleCnt="0"/>
      <dgm:spPr/>
    </dgm:pt>
    <dgm:pt modelId="{0985D36A-EB1F-40EC-B9D5-A0DA6FD29EC0}" type="pres">
      <dgm:prSet presAssocID="{3C0EC037-AEA6-42B6-95C0-38020BA3B528}" presName="Name37" presStyleLbl="parChTrans1D4" presStyleIdx="1" presStyleCnt="2"/>
      <dgm:spPr/>
      <dgm:t>
        <a:bodyPr/>
        <a:lstStyle/>
        <a:p>
          <a:endParaRPr lang="fr-CA"/>
        </a:p>
      </dgm:t>
    </dgm:pt>
    <dgm:pt modelId="{E56DF05D-61B6-48A7-82D0-C14EA7F4D139}" type="pres">
      <dgm:prSet presAssocID="{9D7AEC10-0DD6-4C84-870A-5DEE30C0DAD3}" presName="hierRoot2" presStyleCnt="0">
        <dgm:presLayoutVars>
          <dgm:hierBranch val="init"/>
        </dgm:presLayoutVars>
      </dgm:prSet>
      <dgm:spPr/>
    </dgm:pt>
    <dgm:pt modelId="{6CC82C5E-5928-4BEB-9DE7-81146C11F342}" type="pres">
      <dgm:prSet presAssocID="{9D7AEC10-0DD6-4C84-870A-5DEE30C0DAD3}" presName="rootComposite" presStyleCnt="0"/>
      <dgm:spPr/>
    </dgm:pt>
    <dgm:pt modelId="{18EBACE8-424E-42D4-903B-EAA6F2271109}" type="pres">
      <dgm:prSet presAssocID="{9D7AEC10-0DD6-4C84-870A-5DEE30C0DAD3}" presName="rootText" presStyleLbl="node4" presStyleIdx="1" presStyleCnt="2">
        <dgm:presLayoutVars>
          <dgm:chPref val="3"/>
        </dgm:presLayoutVars>
      </dgm:prSet>
      <dgm:spPr/>
      <dgm:t>
        <a:bodyPr/>
        <a:lstStyle/>
        <a:p>
          <a:endParaRPr lang="fr-CA"/>
        </a:p>
      </dgm:t>
    </dgm:pt>
    <dgm:pt modelId="{BC7A69C3-C8C6-4C80-A9E8-0954591EDEF0}" type="pres">
      <dgm:prSet presAssocID="{9D7AEC10-0DD6-4C84-870A-5DEE30C0DAD3}" presName="rootConnector" presStyleLbl="node4" presStyleIdx="1" presStyleCnt="2"/>
      <dgm:spPr/>
      <dgm:t>
        <a:bodyPr/>
        <a:lstStyle/>
        <a:p>
          <a:endParaRPr lang="fr-CA"/>
        </a:p>
      </dgm:t>
    </dgm:pt>
    <dgm:pt modelId="{402C269A-EF87-45D2-9ADE-49B0EB28E99F}" type="pres">
      <dgm:prSet presAssocID="{9D7AEC10-0DD6-4C84-870A-5DEE30C0DAD3}" presName="hierChild4" presStyleCnt="0"/>
      <dgm:spPr/>
    </dgm:pt>
    <dgm:pt modelId="{09901059-FD22-4024-A9AB-88F4699B9C4D}" type="pres">
      <dgm:prSet presAssocID="{9D7AEC10-0DD6-4C84-870A-5DEE30C0DAD3}" presName="hierChild5" presStyleCnt="0"/>
      <dgm:spPr/>
    </dgm:pt>
    <dgm:pt modelId="{294D8F36-0681-4227-AC56-D5F2E085F283}" type="pres">
      <dgm:prSet presAssocID="{AB14CB0B-D059-49AF-8835-A219D18EE7E9}" presName="hierChild5" presStyleCnt="0"/>
      <dgm:spPr/>
    </dgm:pt>
    <dgm:pt modelId="{9D2BEEC2-0436-4FBC-BA2E-596ED0BB0516}" type="pres">
      <dgm:prSet presAssocID="{395A6A9E-F141-4187-96BD-352D27BE6971}" presName="hierChild5" presStyleCnt="0"/>
      <dgm:spPr/>
    </dgm:pt>
    <dgm:pt modelId="{0182E5C3-C3DF-4476-B680-E68A85295BE1}" type="pres">
      <dgm:prSet presAssocID="{89D322D9-0118-4BCD-843F-86BD0CA6A28D}" presName="Name37" presStyleLbl="parChTrans1D2" presStyleIdx="1" presStyleCnt="2"/>
      <dgm:spPr/>
      <dgm:t>
        <a:bodyPr/>
        <a:lstStyle/>
        <a:p>
          <a:endParaRPr lang="fr-CA"/>
        </a:p>
      </dgm:t>
    </dgm:pt>
    <dgm:pt modelId="{C57408F6-5D8E-4B84-9E36-D5C2F1210F51}" type="pres">
      <dgm:prSet presAssocID="{54E7E6F1-027C-4F2C-8243-6625A3CA1810}" presName="hierRoot2" presStyleCnt="0">
        <dgm:presLayoutVars>
          <dgm:hierBranch val="init"/>
        </dgm:presLayoutVars>
      </dgm:prSet>
      <dgm:spPr/>
    </dgm:pt>
    <dgm:pt modelId="{6D75B864-665F-455C-9FAF-FC68D847653D}" type="pres">
      <dgm:prSet presAssocID="{54E7E6F1-027C-4F2C-8243-6625A3CA1810}" presName="rootComposite" presStyleCnt="0"/>
      <dgm:spPr/>
    </dgm:pt>
    <dgm:pt modelId="{CD6A8472-BEC3-4F93-9946-51FB12A09F29}" type="pres">
      <dgm:prSet presAssocID="{54E7E6F1-027C-4F2C-8243-6625A3CA1810}" presName="rootText" presStyleLbl="node2" presStyleIdx="1" presStyleCnt="2" custLinFactNeighborX="39202">
        <dgm:presLayoutVars>
          <dgm:chPref val="3"/>
        </dgm:presLayoutVars>
      </dgm:prSet>
      <dgm:spPr/>
      <dgm:t>
        <a:bodyPr/>
        <a:lstStyle/>
        <a:p>
          <a:endParaRPr lang="fr-CA"/>
        </a:p>
      </dgm:t>
    </dgm:pt>
    <dgm:pt modelId="{132F9F2D-8B74-4B8E-968F-84D95C4FCC8D}" type="pres">
      <dgm:prSet presAssocID="{54E7E6F1-027C-4F2C-8243-6625A3CA1810}" presName="rootConnector" presStyleLbl="node2" presStyleIdx="1" presStyleCnt="2"/>
      <dgm:spPr/>
      <dgm:t>
        <a:bodyPr/>
        <a:lstStyle/>
        <a:p>
          <a:endParaRPr lang="fr-CA"/>
        </a:p>
      </dgm:t>
    </dgm:pt>
    <dgm:pt modelId="{420D576C-AC93-4230-9283-F46C01B6F521}" type="pres">
      <dgm:prSet presAssocID="{54E7E6F1-027C-4F2C-8243-6625A3CA1810}" presName="hierChild4" presStyleCnt="0"/>
      <dgm:spPr/>
    </dgm:pt>
    <dgm:pt modelId="{7786914D-3CCE-4C5A-A234-16FE329B9728}" type="pres">
      <dgm:prSet presAssocID="{16533AB3-BFCA-4912-B690-48AB60001BCC}" presName="Name37" presStyleLbl="parChTrans1D3" presStyleIdx="2" presStyleCnt="3"/>
      <dgm:spPr/>
      <dgm:t>
        <a:bodyPr/>
        <a:lstStyle/>
        <a:p>
          <a:endParaRPr lang="fr-CA"/>
        </a:p>
      </dgm:t>
    </dgm:pt>
    <dgm:pt modelId="{F5A84913-8BC3-4183-9AF4-E1DDD9933DA2}" type="pres">
      <dgm:prSet presAssocID="{D5E5FA34-D998-42A3-AA59-193D59F75FB6}" presName="hierRoot2" presStyleCnt="0">
        <dgm:presLayoutVars>
          <dgm:hierBranch val="init"/>
        </dgm:presLayoutVars>
      </dgm:prSet>
      <dgm:spPr/>
    </dgm:pt>
    <dgm:pt modelId="{77271486-A35A-44F4-B613-89BE3649B92F}" type="pres">
      <dgm:prSet presAssocID="{D5E5FA34-D998-42A3-AA59-193D59F75FB6}" presName="rootComposite" presStyleCnt="0"/>
      <dgm:spPr/>
    </dgm:pt>
    <dgm:pt modelId="{BA6E96FB-9BB0-4F05-8396-3B274A3EFBDE}" type="pres">
      <dgm:prSet presAssocID="{D5E5FA34-D998-42A3-AA59-193D59F75FB6}" presName="rootText" presStyleLbl="node3" presStyleIdx="2" presStyleCnt="3" custLinFactNeighborX="39199" custLinFactNeighborY="-3369">
        <dgm:presLayoutVars>
          <dgm:chPref val="3"/>
        </dgm:presLayoutVars>
      </dgm:prSet>
      <dgm:spPr/>
      <dgm:t>
        <a:bodyPr/>
        <a:lstStyle/>
        <a:p>
          <a:endParaRPr lang="fr-CA"/>
        </a:p>
      </dgm:t>
    </dgm:pt>
    <dgm:pt modelId="{4137D298-4394-4B7D-BCA5-BB16CDE8764E}" type="pres">
      <dgm:prSet presAssocID="{D5E5FA34-D998-42A3-AA59-193D59F75FB6}" presName="rootConnector" presStyleLbl="node3" presStyleIdx="2" presStyleCnt="3"/>
      <dgm:spPr/>
      <dgm:t>
        <a:bodyPr/>
        <a:lstStyle/>
        <a:p>
          <a:endParaRPr lang="fr-CA"/>
        </a:p>
      </dgm:t>
    </dgm:pt>
    <dgm:pt modelId="{BF5513FE-C578-4E4B-8A3B-0484815ADB96}" type="pres">
      <dgm:prSet presAssocID="{D5E5FA34-D998-42A3-AA59-193D59F75FB6}" presName="hierChild4" presStyleCnt="0"/>
      <dgm:spPr/>
    </dgm:pt>
    <dgm:pt modelId="{8A978BA1-165F-4BEB-AEDC-E0B36EC37DD2}" type="pres">
      <dgm:prSet presAssocID="{D5E5FA34-D998-42A3-AA59-193D59F75FB6}" presName="hierChild5" presStyleCnt="0"/>
      <dgm:spPr/>
    </dgm:pt>
    <dgm:pt modelId="{E68EA53C-8A24-4C16-9E7C-4561B4860D96}" type="pres">
      <dgm:prSet presAssocID="{54E7E6F1-027C-4F2C-8243-6625A3CA1810}" presName="hierChild5" presStyleCnt="0"/>
      <dgm:spPr/>
    </dgm:pt>
    <dgm:pt modelId="{41BF330A-1F3B-46FA-B948-4B9233560A5E}" type="pres">
      <dgm:prSet presAssocID="{0C4F7F84-5282-4127-8F27-92AD8A735996}" presName="hierChild3" presStyleCnt="0"/>
      <dgm:spPr/>
    </dgm:pt>
  </dgm:ptLst>
  <dgm:cxnLst>
    <dgm:cxn modelId="{053AD246-CDFC-4902-8808-B9C12FD76AC1}" type="presOf" srcId="{8A191048-44BE-4A37-A11F-11297E220D4D}" destId="{B5B1FD58-9B23-4172-8FD7-3DAA30D843D4}" srcOrd="1" destOrd="0" presId="urn:microsoft.com/office/officeart/2005/8/layout/orgChart1"/>
    <dgm:cxn modelId="{1C16E8DB-EF3F-4BF8-941F-CC932656378C}" type="presOf" srcId="{54E7E6F1-027C-4F2C-8243-6625A3CA1810}" destId="{CD6A8472-BEC3-4F93-9946-51FB12A09F29}" srcOrd="0" destOrd="0" presId="urn:microsoft.com/office/officeart/2005/8/layout/orgChart1"/>
    <dgm:cxn modelId="{DF27D868-B058-49E2-970C-D801F3E8F4D4}" type="presOf" srcId="{8A191048-44BE-4A37-A11F-11297E220D4D}" destId="{1A01CC2B-A57F-4498-81A2-65A605E6A657}" srcOrd="0" destOrd="0" presId="urn:microsoft.com/office/officeart/2005/8/layout/orgChart1"/>
    <dgm:cxn modelId="{3BD24641-BD25-4AAC-8647-B379556B8F56}" srcId="{65E670DF-73F6-475D-ABC1-CFB71CE72569}" destId="{0C4F7F84-5282-4127-8F27-92AD8A735996}" srcOrd="0" destOrd="0" parTransId="{69441706-AB57-40FD-80E9-488BEE2C49B0}" sibTransId="{F7DB1CEC-26C9-4152-A2B4-8A702A2748CB}"/>
    <dgm:cxn modelId="{D0847460-6B44-4672-94CC-0433161FC4F1}" srcId="{0C4F7F84-5282-4127-8F27-92AD8A735996}" destId="{54E7E6F1-027C-4F2C-8243-6625A3CA1810}" srcOrd="1" destOrd="0" parTransId="{89D322D9-0118-4BCD-843F-86BD0CA6A28D}" sibTransId="{CABE2EF7-0012-41E6-B057-7E6664FA7356}"/>
    <dgm:cxn modelId="{A8C7ED47-33F4-42B3-BA1F-76C573C0214C}" srcId="{AB14CB0B-D059-49AF-8835-A219D18EE7E9}" destId="{9D7AEC10-0DD6-4C84-870A-5DEE30C0DAD3}" srcOrd="0" destOrd="0" parTransId="{3C0EC037-AEA6-42B6-95C0-38020BA3B528}" sibTransId="{0824F09D-1B71-4FBA-813C-2C4563984837}"/>
    <dgm:cxn modelId="{1807F488-96FF-4514-A0CA-01DC7A77347A}" type="presOf" srcId="{8AF34005-A0FB-4C6A-B0D5-998145561764}" destId="{ECFE53FF-E56B-4719-A3A4-F7F3A4494A66}" srcOrd="1" destOrd="0" presId="urn:microsoft.com/office/officeart/2005/8/layout/orgChart1"/>
    <dgm:cxn modelId="{2FE10C6B-DA67-4B03-9C1C-391D88F11945}" type="presOf" srcId="{D5E5FA34-D998-42A3-AA59-193D59F75FB6}" destId="{4137D298-4394-4B7D-BCA5-BB16CDE8764E}" srcOrd="1" destOrd="0" presId="urn:microsoft.com/office/officeart/2005/8/layout/orgChart1"/>
    <dgm:cxn modelId="{33BE4EA5-D7F2-4D48-9928-73D6026C241F}" type="presOf" srcId="{80B34CE0-AF5F-4ACE-90B0-7F46081BAD50}" destId="{30A0A0BC-EAE0-4152-96E7-3621BDFA5DB4}" srcOrd="0" destOrd="0" presId="urn:microsoft.com/office/officeart/2005/8/layout/orgChart1"/>
    <dgm:cxn modelId="{A89ACBFF-2B01-4527-BB36-BD33A5A7266B}" type="presOf" srcId="{AB14CB0B-D059-49AF-8835-A219D18EE7E9}" destId="{31CBD6C1-CC83-44AA-B8D9-FB590033484D}" srcOrd="1" destOrd="0" presId="urn:microsoft.com/office/officeart/2005/8/layout/orgChart1"/>
    <dgm:cxn modelId="{B768C02E-2267-499E-B98F-2C97F62B8B04}" type="presOf" srcId="{CBF2CC49-E238-43AA-B4C6-4851663B0A04}" destId="{38B01968-FA94-4DCA-830F-37CD5E4E6376}" srcOrd="0" destOrd="0" presId="urn:microsoft.com/office/officeart/2005/8/layout/orgChart1"/>
    <dgm:cxn modelId="{67D7F362-B7D2-420F-8070-E184EA5D1A52}" srcId="{54E7E6F1-027C-4F2C-8243-6625A3CA1810}" destId="{D5E5FA34-D998-42A3-AA59-193D59F75FB6}" srcOrd="0" destOrd="0" parTransId="{16533AB3-BFCA-4912-B690-48AB60001BCC}" sibTransId="{5EDB6E72-7E4B-4F0B-9383-84E0D71E6D73}"/>
    <dgm:cxn modelId="{4B8BAD04-8228-4283-B102-A5D8A3E280B0}" type="presOf" srcId="{89D322D9-0118-4BCD-843F-86BD0CA6A28D}" destId="{0182E5C3-C3DF-4476-B680-E68A85295BE1}" srcOrd="0" destOrd="0" presId="urn:microsoft.com/office/officeart/2005/8/layout/orgChart1"/>
    <dgm:cxn modelId="{A684FC37-3D67-4E10-8818-6BD9FE8C4F04}" type="presOf" srcId="{3C0EC037-AEA6-42B6-95C0-38020BA3B528}" destId="{0985D36A-EB1F-40EC-B9D5-A0DA6FD29EC0}" srcOrd="0" destOrd="0" presId="urn:microsoft.com/office/officeart/2005/8/layout/orgChart1"/>
    <dgm:cxn modelId="{0CCF70C8-179D-4B4C-A6FC-92171A0879BC}" type="presOf" srcId="{9D7AEC10-0DD6-4C84-870A-5DEE30C0DAD3}" destId="{18EBACE8-424E-42D4-903B-EAA6F2271109}" srcOrd="0" destOrd="0" presId="urn:microsoft.com/office/officeart/2005/8/layout/orgChart1"/>
    <dgm:cxn modelId="{4DA2A6D3-C906-4EAE-8F36-2033290710CA}" type="presOf" srcId="{54E7E6F1-027C-4F2C-8243-6625A3CA1810}" destId="{132F9F2D-8B74-4B8E-968F-84D95C4FCC8D}" srcOrd="1" destOrd="0" presId="urn:microsoft.com/office/officeart/2005/8/layout/orgChart1"/>
    <dgm:cxn modelId="{A7C02807-91DC-4C62-9238-2887371617E0}" type="presOf" srcId="{395A6A9E-F141-4187-96BD-352D27BE6971}" destId="{3B8D1055-938C-4F63-9D3A-6B61F417E1AC}" srcOrd="0" destOrd="0" presId="urn:microsoft.com/office/officeart/2005/8/layout/orgChart1"/>
    <dgm:cxn modelId="{5A899845-746B-49EB-A989-EB8F18BBD2A7}" srcId="{395A6A9E-F141-4187-96BD-352D27BE6971}" destId="{AB14CB0B-D059-49AF-8835-A219D18EE7E9}" srcOrd="1" destOrd="0" parTransId="{80B34CE0-AF5F-4ACE-90B0-7F46081BAD50}" sibTransId="{783AA1CC-C7E3-49F6-8934-036D12BFC97E}"/>
    <dgm:cxn modelId="{AD34283D-3C3D-4CCB-896B-D719F1F8B730}" srcId="{8A191048-44BE-4A37-A11F-11297E220D4D}" destId="{8AF34005-A0FB-4C6A-B0D5-998145561764}" srcOrd="0" destOrd="0" parTransId="{CBF2CC49-E238-43AA-B4C6-4851663B0A04}" sibTransId="{12CE383D-B1D9-4A4E-B520-111E7C1FCB3A}"/>
    <dgm:cxn modelId="{8D1A6293-07C6-4AD1-9005-80B2D6DE56C1}" srcId="{0C4F7F84-5282-4127-8F27-92AD8A735996}" destId="{395A6A9E-F141-4187-96BD-352D27BE6971}" srcOrd="0" destOrd="0" parTransId="{CB987CFD-8838-49B3-B1C4-D6F052C26AC8}" sibTransId="{5FD1AB90-EB5A-441C-8F4E-B4508441F1EB}"/>
    <dgm:cxn modelId="{4D0C7A3B-27B0-4DFB-8EFB-1027322B9BD3}" type="presOf" srcId="{16533AB3-BFCA-4912-B690-48AB60001BCC}" destId="{7786914D-3CCE-4C5A-A234-16FE329B9728}" srcOrd="0" destOrd="0" presId="urn:microsoft.com/office/officeart/2005/8/layout/orgChart1"/>
    <dgm:cxn modelId="{517D6760-F739-4E8E-A450-A61DC15FE512}" type="presOf" srcId="{9D7AEC10-0DD6-4C84-870A-5DEE30C0DAD3}" destId="{BC7A69C3-C8C6-4C80-A9E8-0954591EDEF0}" srcOrd="1" destOrd="0" presId="urn:microsoft.com/office/officeart/2005/8/layout/orgChart1"/>
    <dgm:cxn modelId="{66078B2F-BC36-46AC-9DA0-B5845926C822}" type="presOf" srcId="{0C4F7F84-5282-4127-8F27-92AD8A735996}" destId="{CCA85BE1-A3BE-4990-804A-6100FE448D77}" srcOrd="1" destOrd="0" presId="urn:microsoft.com/office/officeart/2005/8/layout/orgChart1"/>
    <dgm:cxn modelId="{7F68F0B5-24B0-4178-B304-B6521E56E2BE}" type="presOf" srcId="{395A6A9E-F141-4187-96BD-352D27BE6971}" destId="{AE9018BA-B3C4-4E20-B6A1-90595E314D6D}" srcOrd="1" destOrd="0" presId="urn:microsoft.com/office/officeart/2005/8/layout/orgChart1"/>
    <dgm:cxn modelId="{7185799A-CA6C-4018-95FD-740690CF5B8B}" type="presOf" srcId="{AB14CB0B-D059-49AF-8835-A219D18EE7E9}" destId="{01CE9B00-DD7A-4CCF-ADC2-892F54630F48}" srcOrd="0" destOrd="0" presId="urn:microsoft.com/office/officeart/2005/8/layout/orgChart1"/>
    <dgm:cxn modelId="{C1BDE4D8-52E0-4DFE-B103-FB082CC7D12E}" type="presOf" srcId="{B2BBE0ED-AD0D-431E-87EA-9BD111842FB6}" destId="{06FA3071-1BF5-4120-BD60-C59F85E439CA}" srcOrd="0" destOrd="0" presId="urn:microsoft.com/office/officeart/2005/8/layout/orgChart1"/>
    <dgm:cxn modelId="{73CE93F7-0DC5-46CF-BDCA-DAD1DB86F5F0}" type="presOf" srcId="{D5E5FA34-D998-42A3-AA59-193D59F75FB6}" destId="{BA6E96FB-9BB0-4F05-8396-3B274A3EFBDE}" srcOrd="0" destOrd="0" presId="urn:microsoft.com/office/officeart/2005/8/layout/orgChart1"/>
    <dgm:cxn modelId="{AAA6790D-C478-4FA5-9F9D-49A28AEC5260}" type="presOf" srcId="{0C4F7F84-5282-4127-8F27-92AD8A735996}" destId="{4B3A7F43-3116-48A1-BBBE-8EE2F52D1544}" srcOrd="0" destOrd="0" presId="urn:microsoft.com/office/officeart/2005/8/layout/orgChart1"/>
    <dgm:cxn modelId="{F7FD5FD3-53A1-4647-85AD-A9FD9E1891E4}" type="presOf" srcId="{CB987CFD-8838-49B3-B1C4-D6F052C26AC8}" destId="{A10AF27D-330B-48B9-BF81-A73BD25D7C37}" srcOrd="0" destOrd="0" presId="urn:microsoft.com/office/officeart/2005/8/layout/orgChart1"/>
    <dgm:cxn modelId="{8C01E6B0-A802-4E14-8231-C5297DB8EB58}" type="presOf" srcId="{65E670DF-73F6-475D-ABC1-CFB71CE72569}" destId="{29C4E4C4-52A0-4F15-BE80-F4B5CB836EC3}" srcOrd="0" destOrd="0" presId="urn:microsoft.com/office/officeart/2005/8/layout/orgChart1"/>
    <dgm:cxn modelId="{A3D233D8-B34B-4898-ACD6-79CAAC44A334}" type="presOf" srcId="{8AF34005-A0FB-4C6A-B0D5-998145561764}" destId="{95D612C0-FA0D-4E76-B57E-36399A297EA8}" srcOrd="0" destOrd="0" presId="urn:microsoft.com/office/officeart/2005/8/layout/orgChart1"/>
    <dgm:cxn modelId="{ADF54492-5ED3-449F-BFF7-F54BF590693B}" srcId="{395A6A9E-F141-4187-96BD-352D27BE6971}" destId="{8A191048-44BE-4A37-A11F-11297E220D4D}" srcOrd="0" destOrd="0" parTransId="{B2BBE0ED-AD0D-431E-87EA-9BD111842FB6}" sibTransId="{DB2A7FA0-FF6B-4039-8DFA-0E4FC43EC584}"/>
    <dgm:cxn modelId="{558E1E01-28F2-4851-805A-4A9A2B7F3C10}" type="presParOf" srcId="{29C4E4C4-52A0-4F15-BE80-F4B5CB836EC3}" destId="{CF065AB5-9CF7-4EFE-8B76-8BEF699979E6}" srcOrd="0" destOrd="0" presId="urn:microsoft.com/office/officeart/2005/8/layout/orgChart1"/>
    <dgm:cxn modelId="{9D35CDA6-CDC0-4D58-9D7E-8A0D7B16AF93}" type="presParOf" srcId="{CF065AB5-9CF7-4EFE-8B76-8BEF699979E6}" destId="{B31C65A7-814E-4D8C-B2B6-3923E622EA66}" srcOrd="0" destOrd="0" presId="urn:microsoft.com/office/officeart/2005/8/layout/orgChart1"/>
    <dgm:cxn modelId="{0519209D-0512-472C-875F-E5423DEC2083}" type="presParOf" srcId="{B31C65A7-814E-4D8C-B2B6-3923E622EA66}" destId="{4B3A7F43-3116-48A1-BBBE-8EE2F52D1544}" srcOrd="0" destOrd="0" presId="urn:microsoft.com/office/officeart/2005/8/layout/orgChart1"/>
    <dgm:cxn modelId="{1B6C8CA2-FEF8-4063-AB33-F44EAC7FB79E}" type="presParOf" srcId="{B31C65A7-814E-4D8C-B2B6-3923E622EA66}" destId="{CCA85BE1-A3BE-4990-804A-6100FE448D77}" srcOrd="1" destOrd="0" presId="urn:microsoft.com/office/officeart/2005/8/layout/orgChart1"/>
    <dgm:cxn modelId="{351098A3-9D56-4ADB-AA6D-2F2C44FD4F2F}" type="presParOf" srcId="{CF065AB5-9CF7-4EFE-8B76-8BEF699979E6}" destId="{BEAB3813-66CA-40FA-B3AF-D930652B71CD}" srcOrd="1" destOrd="0" presId="urn:microsoft.com/office/officeart/2005/8/layout/orgChart1"/>
    <dgm:cxn modelId="{AC6E0527-D740-450E-8CF9-C986D73D95B5}" type="presParOf" srcId="{BEAB3813-66CA-40FA-B3AF-D930652B71CD}" destId="{A10AF27D-330B-48B9-BF81-A73BD25D7C37}" srcOrd="0" destOrd="0" presId="urn:microsoft.com/office/officeart/2005/8/layout/orgChart1"/>
    <dgm:cxn modelId="{4C46AE51-6A1B-4BE2-A947-F40C5C9DD1FF}" type="presParOf" srcId="{BEAB3813-66CA-40FA-B3AF-D930652B71CD}" destId="{CA923870-F3D5-4A47-B490-5E05FBA28821}" srcOrd="1" destOrd="0" presId="urn:microsoft.com/office/officeart/2005/8/layout/orgChart1"/>
    <dgm:cxn modelId="{515580B2-E076-41EA-8008-A4FFEAD2223D}" type="presParOf" srcId="{CA923870-F3D5-4A47-B490-5E05FBA28821}" destId="{7C51F96B-B9DD-4EAF-9CAC-19A59411DF31}" srcOrd="0" destOrd="0" presId="urn:microsoft.com/office/officeart/2005/8/layout/orgChart1"/>
    <dgm:cxn modelId="{33619F54-BFEE-4549-A0B3-30D2CCCF482B}" type="presParOf" srcId="{7C51F96B-B9DD-4EAF-9CAC-19A59411DF31}" destId="{3B8D1055-938C-4F63-9D3A-6B61F417E1AC}" srcOrd="0" destOrd="0" presId="urn:microsoft.com/office/officeart/2005/8/layout/orgChart1"/>
    <dgm:cxn modelId="{67FC556B-34C7-4A06-92FC-BD76865F437B}" type="presParOf" srcId="{7C51F96B-B9DD-4EAF-9CAC-19A59411DF31}" destId="{AE9018BA-B3C4-4E20-B6A1-90595E314D6D}" srcOrd="1" destOrd="0" presId="urn:microsoft.com/office/officeart/2005/8/layout/orgChart1"/>
    <dgm:cxn modelId="{C37414C5-2AC9-43D0-936F-ECC0292673D7}" type="presParOf" srcId="{CA923870-F3D5-4A47-B490-5E05FBA28821}" destId="{C7D9BFDB-7EFA-42BC-AB3D-F8681CFC993A}" srcOrd="1" destOrd="0" presId="urn:microsoft.com/office/officeart/2005/8/layout/orgChart1"/>
    <dgm:cxn modelId="{A26B6881-A733-4F99-9EBC-BDF34D493988}" type="presParOf" srcId="{C7D9BFDB-7EFA-42BC-AB3D-F8681CFC993A}" destId="{06FA3071-1BF5-4120-BD60-C59F85E439CA}" srcOrd="0" destOrd="0" presId="urn:microsoft.com/office/officeart/2005/8/layout/orgChart1"/>
    <dgm:cxn modelId="{AA9215A0-028D-4FB9-98F3-A696B95FDE8B}" type="presParOf" srcId="{C7D9BFDB-7EFA-42BC-AB3D-F8681CFC993A}" destId="{1F7CD5F7-1CA3-463F-BB66-AE7666B2261A}" srcOrd="1" destOrd="0" presId="urn:microsoft.com/office/officeart/2005/8/layout/orgChart1"/>
    <dgm:cxn modelId="{65561DDD-8A80-48EE-8056-3D1719974381}" type="presParOf" srcId="{1F7CD5F7-1CA3-463F-BB66-AE7666B2261A}" destId="{616AA164-8A45-44B0-A955-6D649ABCBBC4}" srcOrd="0" destOrd="0" presId="urn:microsoft.com/office/officeart/2005/8/layout/orgChart1"/>
    <dgm:cxn modelId="{A6B0739D-CFD0-4F41-AC04-0D148A0CE7CD}" type="presParOf" srcId="{616AA164-8A45-44B0-A955-6D649ABCBBC4}" destId="{1A01CC2B-A57F-4498-81A2-65A605E6A657}" srcOrd="0" destOrd="0" presId="urn:microsoft.com/office/officeart/2005/8/layout/orgChart1"/>
    <dgm:cxn modelId="{59BD9E96-269A-4147-9611-DBCE9908B825}" type="presParOf" srcId="{616AA164-8A45-44B0-A955-6D649ABCBBC4}" destId="{B5B1FD58-9B23-4172-8FD7-3DAA30D843D4}" srcOrd="1" destOrd="0" presId="urn:microsoft.com/office/officeart/2005/8/layout/orgChart1"/>
    <dgm:cxn modelId="{909E9B64-F7C5-41DF-9428-9DC5C7D6DD8A}" type="presParOf" srcId="{1F7CD5F7-1CA3-463F-BB66-AE7666B2261A}" destId="{BB0D5329-88E2-4B7E-BCA0-905904932961}" srcOrd="1" destOrd="0" presId="urn:microsoft.com/office/officeart/2005/8/layout/orgChart1"/>
    <dgm:cxn modelId="{6FE0416D-A8D3-47EE-AF22-721EABA2599E}" type="presParOf" srcId="{BB0D5329-88E2-4B7E-BCA0-905904932961}" destId="{38B01968-FA94-4DCA-830F-37CD5E4E6376}" srcOrd="0" destOrd="0" presId="urn:microsoft.com/office/officeart/2005/8/layout/orgChart1"/>
    <dgm:cxn modelId="{04E4C2CC-0E1E-4386-A3A2-CC3E1682FB19}" type="presParOf" srcId="{BB0D5329-88E2-4B7E-BCA0-905904932961}" destId="{8A2A9DFC-6B77-476B-9C6A-010BB937CC90}" srcOrd="1" destOrd="0" presId="urn:microsoft.com/office/officeart/2005/8/layout/orgChart1"/>
    <dgm:cxn modelId="{1377AF6F-7C87-4F21-A30F-2A6648DF7EB8}" type="presParOf" srcId="{8A2A9DFC-6B77-476B-9C6A-010BB937CC90}" destId="{3C580025-FED7-4182-9DA8-DD7B51B916FE}" srcOrd="0" destOrd="0" presId="urn:microsoft.com/office/officeart/2005/8/layout/orgChart1"/>
    <dgm:cxn modelId="{CEF744DB-0F43-4422-A4F2-576AD93BE1CB}" type="presParOf" srcId="{3C580025-FED7-4182-9DA8-DD7B51B916FE}" destId="{95D612C0-FA0D-4E76-B57E-36399A297EA8}" srcOrd="0" destOrd="0" presId="urn:microsoft.com/office/officeart/2005/8/layout/orgChart1"/>
    <dgm:cxn modelId="{E3601897-52B8-438A-98DA-DB7185574B3F}" type="presParOf" srcId="{3C580025-FED7-4182-9DA8-DD7B51B916FE}" destId="{ECFE53FF-E56B-4719-A3A4-F7F3A4494A66}" srcOrd="1" destOrd="0" presId="urn:microsoft.com/office/officeart/2005/8/layout/orgChart1"/>
    <dgm:cxn modelId="{AB9BF4D2-AF62-4D4D-A4D3-BB5633FBD160}" type="presParOf" srcId="{8A2A9DFC-6B77-476B-9C6A-010BB937CC90}" destId="{7BECEBEB-368C-4475-B240-E45FCE5C1EAF}" srcOrd="1" destOrd="0" presId="urn:microsoft.com/office/officeart/2005/8/layout/orgChart1"/>
    <dgm:cxn modelId="{338718F8-321B-4A6E-82D4-ABB550A6F40C}" type="presParOf" srcId="{8A2A9DFC-6B77-476B-9C6A-010BB937CC90}" destId="{AA0A9577-33A5-4D96-957A-08243BC55114}" srcOrd="2" destOrd="0" presId="urn:microsoft.com/office/officeart/2005/8/layout/orgChart1"/>
    <dgm:cxn modelId="{FD6C266D-876F-430B-A5CD-698391DEB658}" type="presParOf" srcId="{1F7CD5F7-1CA3-463F-BB66-AE7666B2261A}" destId="{60E708AD-C0DD-4721-988A-4B91CC01651B}" srcOrd="2" destOrd="0" presId="urn:microsoft.com/office/officeart/2005/8/layout/orgChart1"/>
    <dgm:cxn modelId="{EADF32B0-60C6-4E94-84D0-E31195117C38}" type="presParOf" srcId="{C7D9BFDB-7EFA-42BC-AB3D-F8681CFC993A}" destId="{30A0A0BC-EAE0-4152-96E7-3621BDFA5DB4}" srcOrd="2" destOrd="0" presId="urn:microsoft.com/office/officeart/2005/8/layout/orgChart1"/>
    <dgm:cxn modelId="{FA6278CD-E450-4AA9-9CDE-62812CA1B895}" type="presParOf" srcId="{C7D9BFDB-7EFA-42BC-AB3D-F8681CFC993A}" destId="{FC0569EE-6BAE-4F04-B5E7-7BF953749327}" srcOrd="3" destOrd="0" presId="urn:microsoft.com/office/officeart/2005/8/layout/orgChart1"/>
    <dgm:cxn modelId="{73594244-8F12-4FFC-964B-6E094164197D}" type="presParOf" srcId="{FC0569EE-6BAE-4F04-B5E7-7BF953749327}" destId="{0A39F714-0368-4061-B44E-A386035CE4F9}" srcOrd="0" destOrd="0" presId="urn:microsoft.com/office/officeart/2005/8/layout/orgChart1"/>
    <dgm:cxn modelId="{DF445506-4FF4-489C-BBC3-E16517E55E00}" type="presParOf" srcId="{0A39F714-0368-4061-B44E-A386035CE4F9}" destId="{01CE9B00-DD7A-4CCF-ADC2-892F54630F48}" srcOrd="0" destOrd="0" presId="urn:microsoft.com/office/officeart/2005/8/layout/orgChart1"/>
    <dgm:cxn modelId="{57AC3530-594F-4393-B516-F4A5769FCEEA}" type="presParOf" srcId="{0A39F714-0368-4061-B44E-A386035CE4F9}" destId="{31CBD6C1-CC83-44AA-B8D9-FB590033484D}" srcOrd="1" destOrd="0" presId="urn:microsoft.com/office/officeart/2005/8/layout/orgChart1"/>
    <dgm:cxn modelId="{9E43D971-FA74-4FFC-BD76-239FCF3A47BE}" type="presParOf" srcId="{FC0569EE-6BAE-4F04-B5E7-7BF953749327}" destId="{86AF9438-C6EF-4637-956F-BEFDC28A1928}" srcOrd="1" destOrd="0" presId="urn:microsoft.com/office/officeart/2005/8/layout/orgChart1"/>
    <dgm:cxn modelId="{04A3CCDA-4CA8-4BAF-BB7F-601FB03A7D3E}" type="presParOf" srcId="{86AF9438-C6EF-4637-956F-BEFDC28A1928}" destId="{0985D36A-EB1F-40EC-B9D5-A0DA6FD29EC0}" srcOrd="0" destOrd="0" presId="urn:microsoft.com/office/officeart/2005/8/layout/orgChart1"/>
    <dgm:cxn modelId="{414D7A7A-C4AB-4ED0-8FD8-7C4193F51130}" type="presParOf" srcId="{86AF9438-C6EF-4637-956F-BEFDC28A1928}" destId="{E56DF05D-61B6-48A7-82D0-C14EA7F4D139}" srcOrd="1" destOrd="0" presId="urn:microsoft.com/office/officeart/2005/8/layout/orgChart1"/>
    <dgm:cxn modelId="{8BE301D0-C14F-48BA-B52E-4EF27DFEFE08}" type="presParOf" srcId="{E56DF05D-61B6-48A7-82D0-C14EA7F4D139}" destId="{6CC82C5E-5928-4BEB-9DE7-81146C11F342}" srcOrd="0" destOrd="0" presId="urn:microsoft.com/office/officeart/2005/8/layout/orgChart1"/>
    <dgm:cxn modelId="{964856A5-D931-48E6-8EDB-AB82F610F229}" type="presParOf" srcId="{6CC82C5E-5928-4BEB-9DE7-81146C11F342}" destId="{18EBACE8-424E-42D4-903B-EAA6F2271109}" srcOrd="0" destOrd="0" presId="urn:microsoft.com/office/officeart/2005/8/layout/orgChart1"/>
    <dgm:cxn modelId="{D0F4C0B5-C271-47FB-9674-FC15B0FC9935}" type="presParOf" srcId="{6CC82C5E-5928-4BEB-9DE7-81146C11F342}" destId="{BC7A69C3-C8C6-4C80-A9E8-0954591EDEF0}" srcOrd="1" destOrd="0" presId="urn:microsoft.com/office/officeart/2005/8/layout/orgChart1"/>
    <dgm:cxn modelId="{0F599794-23C1-4953-8E28-AFDA0F6E5C6E}" type="presParOf" srcId="{E56DF05D-61B6-48A7-82D0-C14EA7F4D139}" destId="{402C269A-EF87-45D2-9ADE-49B0EB28E99F}" srcOrd="1" destOrd="0" presId="urn:microsoft.com/office/officeart/2005/8/layout/orgChart1"/>
    <dgm:cxn modelId="{63C153ED-105B-45B0-9F6F-D8D75F9CDB9B}" type="presParOf" srcId="{E56DF05D-61B6-48A7-82D0-C14EA7F4D139}" destId="{09901059-FD22-4024-A9AB-88F4699B9C4D}" srcOrd="2" destOrd="0" presId="urn:microsoft.com/office/officeart/2005/8/layout/orgChart1"/>
    <dgm:cxn modelId="{5ED7068A-2D05-4F46-ABDA-AEDA6EB0B9B1}" type="presParOf" srcId="{FC0569EE-6BAE-4F04-B5E7-7BF953749327}" destId="{294D8F36-0681-4227-AC56-D5F2E085F283}" srcOrd="2" destOrd="0" presId="urn:microsoft.com/office/officeart/2005/8/layout/orgChart1"/>
    <dgm:cxn modelId="{72D52742-C6E3-4500-B1A8-5C9CBD6F79B1}" type="presParOf" srcId="{CA923870-F3D5-4A47-B490-5E05FBA28821}" destId="{9D2BEEC2-0436-4FBC-BA2E-596ED0BB0516}" srcOrd="2" destOrd="0" presId="urn:microsoft.com/office/officeart/2005/8/layout/orgChart1"/>
    <dgm:cxn modelId="{16EF2E83-4F9B-4994-A6CF-9C996DF02EF1}" type="presParOf" srcId="{BEAB3813-66CA-40FA-B3AF-D930652B71CD}" destId="{0182E5C3-C3DF-4476-B680-E68A85295BE1}" srcOrd="2" destOrd="0" presId="urn:microsoft.com/office/officeart/2005/8/layout/orgChart1"/>
    <dgm:cxn modelId="{F1C8D5CA-8886-496E-9A18-3C50FFA3F361}" type="presParOf" srcId="{BEAB3813-66CA-40FA-B3AF-D930652B71CD}" destId="{C57408F6-5D8E-4B84-9E36-D5C2F1210F51}" srcOrd="3" destOrd="0" presId="urn:microsoft.com/office/officeart/2005/8/layout/orgChart1"/>
    <dgm:cxn modelId="{83A737B2-B425-427F-9B3C-8F95F3A8DE9A}" type="presParOf" srcId="{C57408F6-5D8E-4B84-9E36-D5C2F1210F51}" destId="{6D75B864-665F-455C-9FAF-FC68D847653D}" srcOrd="0" destOrd="0" presId="urn:microsoft.com/office/officeart/2005/8/layout/orgChart1"/>
    <dgm:cxn modelId="{80208B57-A059-478C-BEDC-6F4F9512F121}" type="presParOf" srcId="{6D75B864-665F-455C-9FAF-FC68D847653D}" destId="{CD6A8472-BEC3-4F93-9946-51FB12A09F29}" srcOrd="0" destOrd="0" presId="urn:microsoft.com/office/officeart/2005/8/layout/orgChart1"/>
    <dgm:cxn modelId="{0BF7A636-BA69-4FEA-B3A6-A1AD7BA50E80}" type="presParOf" srcId="{6D75B864-665F-455C-9FAF-FC68D847653D}" destId="{132F9F2D-8B74-4B8E-968F-84D95C4FCC8D}" srcOrd="1" destOrd="0" presId="urn:microsoft.com/office/officeart/2005/8/layout/orgChart1"/>
    <dgm:cxn modelId="{5B271CC9-4912-47AC-BE6A-FBD9771478AA}" type="presParOf" srcId="{C57408F6-5D8E-4B84-9E36-D5C2F1210F51}" destId="{420D576C-AC93-4230-9283-F46C01B6F521}" srcOrd="1" destOrd="0" presId="urn:microsoft.com/office/officeart/2005/8/layout/orgChart1"/>
    <dgm:cxn modelId="{072BDCF5-9675-42E5-BFAD-6D6A559DACE0}" type="presParOf" srcId="{420D576C-AC93-4230-9283-F46C01B6F521}" destId="{7786914D-3CCE-4C5A-A234-16FE329B9728}" srcOrd="0" destOrd="0" presId="urn:microsoft.com/office/officeart/2005/8/layout/orgChart1"/>
    <dgm:cxn modelId="{2CAD2545-CC72-41AF-B048-AE18FEEE4571}" type="presParOf" srcId="{420D576C-AC93-4230-9283-F46C01B6F521}" destId="{F5A84913-8BC3-4183-9AF4-E1DDD9933DA2}" srcOrd="1" destOrd="0" presId="urn:microsoft.com/office/officeart/2005/8/layout/orgChart1"/>
    <dgm:cxn modelId="{F8E210AF-21E2-4AA3-8530-81749498A93C}" type="presParOf" srcId="{F5A84913-8BC3-4183-9AF4-E1DDD9933DA2}" destId="{77271486-A35A-44F4-B613-89BE3649B92F}" srcOrd="0" destOrd="0" presId="urn:microsoft.com/office/officeart/2005/8/layout/orgChart1"/>
    <dgm:cxn modelId="{063FB70B-20C5-4F99-A769-1109798B9D7C}" type="presParOf" srcId="{77271486-A35A-44F4-B613-89BE3649B92F}" destId="{BA6E96FB-9BB0-4F05-8396-3B274A3EFBDE}" srcOrd="0" destOrd="0" presId="urn:microsoft.com/office/officeart/2005/8/layout/orgChart1"/>
    <dgm:cxn modelId="{57563549-5F4B-4CA9-9889-B8AC4498D6E0}" type="presParOf" srcId="{77271486-A35A-44F4-B613-89BE3649B92F}" destId="{4137D298-4394-4B7D-BCA5-BB16CDE8764E}" srcOrd="1" destOrd="0" presId="urn:microsoft.com/office/officeart/2005/8/layout/orgChart1"/>
    <dgm:cxn modelId="{9D974145-47A1-4DBA-94C8-9EA68D4BE8FF}" type="presParOf" srcId="{F5A84913-8BC3-4183-9AF4-E1DDD9933DA2}" destId="{BF5513FE-C578-4E4B-8A3B-0484815ADB96}" srcOrd="1" destOrd="0" presId="urn:microsoft.com/office/officeart/2005/8/layout/orgChart1"/>
    <dgm:cxn modelId="{5C942FBD-DFAD-4E39-8588-525270BE4EA1}" type="presParOf" srcId="{F5A84913-8BC3-4183-9AF4-E1DDD9933DA2}" destId="{8A978BA1-165F-4BEB-AEDC-E0B36EC37DD2}" srcOrd="2" destOrd="0" presId="urn:microsoft.com/office/officeart/2005/8/layout/orgChart1"/>
    <dgm:cxn modelId="{CB774E4F-B7AF-4143-B2B4-815B2036B9FF}" type="presParOf" srcId="{C57408F6-5D8E-4B84-9E36-D5C2F1210F51}" destId="{E68EA53C-8A24-4C16-9E7C-4561B4860D96}" srcOrd="2" destOrd="0" presId="urn:microsoft.com/office/officeart/2005/8/layout/orgChart1"/>
    <dgm:cxn modelId="{2E392D4C-66AD-4BFA-A9C2-76940FF3F2EA}" type="presParOf" srcId="{CF065AB5-9CF7-4EFE-8B76-8BEF699979E6}" destId="{41BF330A-1F3B-46FA-B948-4B9233560A5E}" srcOrd="2" destOrd="0" presId="urn:microsoft.com/office/officeart/2005/8/layout/orgChart1"/>
  </dgm:cxnLst>
  <dgm:bg>
    <a:solidFill>
      <a:schemeClr val="accent6">
        <a:lumMod val="60000"/>
        <a:lumOff val="40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41E923-91B4-9846-B2FE-BC19824F0634}" type="datetimeFigureOut">
              <a:rPr lang="fr-FR" smtClean="0"/>
              <a:pPr/>
              <a:t>23/02/2016</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512712-BC9C-FC4C-BDA7-D537B0024B4C}" type="slidenum">
              <a:rPr lang="fr-FR" smtClean="0"/>
              <a:pPr/>
              <a:t>‹N°›</a:t>
            </a:fld>
            <a:endParaRPr lang="fr-FR"/>
          </a:p>
        </p:txBody>
      </p:sp>
    </p:spTree>
    <p:extLst>
      <p:ext uri="{BB962C8B-B14F-4D97-AF65-F5344CB8AC3E}">
        <p14:creationId xmlns:p14="http://schemas.microsoft.com/office/powerpoint/2010/main" val="2799122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9E512712-BC9C-FC4C-BDA7-D537B0024B4C}"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4531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36175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103417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34153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35632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85018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131288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86095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222555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210020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B7A63FB1-6481-B04F-8706-F2D9A3A061D5}" type="datetimeFigureOut">
              <a:rPr lang="fr-FR" smtClean="0"/>
              <a:pPr/>
              <a:t>23/02/2016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3EDC85-9F8C-B044-A5F8-CE843E4D6A12}" type="slidenum">
              <a:rPr lang="fr-FR" smtClean="0"/>
              <a:pPr/>
              <a:t>‹N°›</a:t>
            </a:fld>
            <a:endParaRPr lang="fr-FR"/>
          </a:p>
        </p:txBody>
      </p:sp>
    </p:spTree>
    <p:extLst>
      <p:ext uri="{BB962C8B-B14F-4D97-AF65-F5344CB8AC3E}">
        <p14:creationId xmlns:p14="http://schemas.microsoft.com/office/powerpoint/2010/main" val="69274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63FB1-6481-B04F-8706-F2D9A3A061D5}" type="datetimeFigureOut">
              <a:rPr lang="fr-FR" smtClean="0"/>
              <a:pPr/>
              <a:t>23/02/2016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EDC85-9F8C-B044-A5F8-CE843E4D6A12}" type="slidenum">
              <a:rPr lang="fr-FR" smtClean="0"/>
              <a:pPr/>
              <a:t>‹N°›</a:t>
            </a:fld>
            <a:endParaRPr lang="fr-FR"/>
          </a:p>
        </p:txBody>
      </p:sp>
    </p:spTree>
    <p:extLst>
      <p:ext uri="{BB962C8B-B14F-4D97-AF65-F5344CB8AC3E}">
        <p14:creationId xmlns:p14="http://schemas.microsoft.com/office/powerpoint/2010/main" val="3436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_hotel_ville_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097" cy="6858000"/>
          </a:xfrm>
          <a:prstGeom prst="rect">
            <a:avLst/>
          </a:prstGeom>
        </p:spPr>
      </p:pic>
      <p:pic>
        <p:nvPicPr>
          <p:cNvPr id="5" name="Image 4" descr="ville_sherbrook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00" y="4968425"/>
            <a:ext cx="2206942" cy="954021"/>
          </a:xfrm>
          <a:prstGeom prst="rect">
            <a:avLst/>
          </a:prstGeom>
        </p:spPr>
      </p:pic>
      <p:sp>
        <p:nvSpPr>
          <p:cNvPr id="6" name="ZoneTexte 5"/>
          <p:cNvSpPr txBox="1"/>
          <p:nvPr/>
        </p:nvSpPr>
        <p:spPr>
          <a:xfrm>
            <a:off x="752101" y="1280134"/>
            <a:ext cx="4559431" cy="3219343"/>
          </a:xfrm>
          <a:prstGeom prst="rect">
            <a:avLst/>
          </a:prstGeom>
          <a:noFill/>
        </p:spPr>
        <p:txBody>
          <a:bodyPr wrap="square" rtlCol="0">
            <a:spAutoFit/>
          </a:bodyPr>
          <a:lstStyle/>
          <a:p>
            <a:pPr>
              <a:lnSpc>
                <a:spcPct val="80000"/>
              </a:lnSpc>
            </a:pPr>
            <a:r>
              <a:rPr lang="fr-FR" sz="2600" i="1" dirty="0" smtClean="0">
                <a:solidFill>
                  <a:srgbClr val="50621D"/>
                </a:solidFill>
              </a:rPr>
              <a:t>Nouveau code de procédure civile </a:t>
            </a:r>
            <a:r>
              <a:rPr lang="fr-FR" sz="2600" dirty="0" smtClean="0">
                <a:solidFill>
                  <a:srgbClr val="50621D"/>
                </a:solidFill>
              </a:rPr>
              <a:t>–  Exécution forcée </a:t>
            </a:r>
            <a:r>
              <a:rPr lang="fr-FR" sz="2600" smtClean="0">
                <a:solidFill>
                  <a:srgbClr val="50621D"/>
                </a:solidFill>
              </a:rPr>
              <a:t>des jugements</a:t>
            </a:r>
            <a:endParaRPr lang="fr-FR" sz="2600" dirty="0" smtClean="0">
              <a:solidFill>
                <a:srgbClr val="50621D"/>
              </a:solidFill>
            </a:endParaRPr>
          </a:p>
          <a:p>
            <a:pPr>
              <a:lnSpc>
                <a:spcPct val="80000"/>
              </a:lnSpc>
            </a:pPr>
            <a:endParaRPr lang="fr-FR" sz="2600" dirty="0" smtClean="0">
              <a:solidFill>
                <a:srgbClr val="50621D"/>
              </a:solidFill>
            </a:endParaRPr>
          </a:p>
          <a:p>
            <a:pPr>
              <a:lnSpc>
                <a:spcPct val="80000"/>
              </a:lnSpc>
            </a:pPr>
            <a:r>
              <a:rPr lang="fr-FR" sz="2000" dirty="0" smtClean="0">
                <a:solidFill>
                  <a:srgbClr val="50621D"/>
                </a:solidFill>
              </a:rPr>
              <a:t>Par </a:t>
            </a:r>
          </a:p>
          <a:p>
            <a:pPr>
              <a:lnSpc>
                <a:spcPct val="80000"/>
              </a:lnSpc>
            </a:pPr>
            <a:r>
              <a:rPr lang="fr-FR" sz="2000" dirty="0" smtClean="0">
                <a:solidFill>
                  <a:srgbClr val="50621D"/>
                </a:solidFill>
              </a:rPr>
              <a:t>Me Marie-Claude Perron</a:t>
            </a:r>
          </a:p>
          <a:p>
            <a:pPr>
              <a:lnSpc>
                <a:spcPct val="80000"/>
              </a:lnSpc>
            </a:pPr>
            <a:endParaRPr lang="fr-FR" sz="2000" dirty="0" smtClean="0">
              <a:solidFill>
                <a:srgbClr val="50621D"/>
              </a:solidFill>
            </a:endParaRPr>
          </a:p>
          <a:p>
            <a:pPr>
              <a:lnSpc>
                <a:spcPct val="80000"/>
              </a:lnSpc>
            </a:pPr>
            <a:endParaRPr lang="fr-FR" sz="2000" dirty="0" smtClean="0">
              <a:solidFill>
                <a:srgbClr val="50621D"/>
              </a:solidFill>
            </a:endParaRPr>
          </a:p>
          <a:p>
            <a:pPr>
              <a:lnSpc>
                <a:spcPct val="80000"/>
              </a:lnSpc>
            </a:pPr>
            <a:endParaRPr lang="fr-FR" sz="2000" dirty="0" smtClean="0">
              <a:solidFill>
                <a:srgbClr val="50621D"/>
              </a:solidFill>
            </a:endParaRPr>
          </a:p>
          <a:p>
            <a:pPr>
              <a:lnSpc>
                <a:spcPct val="80000"/>
              </a:lnSpc>
            </a:pPr>
            <a:r>
              <a:rPr lang="fr-FR" sz="1200" dirty="0" smtClean="0">
                <a:solidFill>
                  <a:srgbClr val="50621D"/>
                </a:solidFill>
              </a:rPr>
              <a:t>24 février 2016</a:t>
            </a:r>
          </a:p>
          <a:p>
            <a:pPr>
              <a:lnSpc>
                <a:spcPct val="80000"/>
              </a:lnSpc>
            </a:pPr>
            <a:endParaRPr lang="fr-FR" sz="3800" dirty="0">
              <a:solidFill>
                <a:srgbClr val="082A48"/>
              </a:solidFill>
            </a:endParaRPr>
          </a:p>
        </p:txBody>
      </p:sp>
    </p:spTree>
    <p:extLst>
      <p:ext uri="{BB962C8B-B14F-4D97-AF65-F5344CB8AC3E}">
        <p14:creationId xmlns:p14="http://schemas.microsoft.com/office/powerpoint/2010/main" val="192037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Article 820 NCPC</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9</a:t>
            </a:r>
          </a:p>
        </p:txBody>
      </p:sp>
      <p:sp>
        <p:nvSpPr>
          <p:cNvPr id="10" name="Rectangle 9"/>
          <p:cNvSpPr/>
          <p:nvPr/>
        </p:nvSpPr>
        <p:spPr>
          <a:xfrm>
            <a:off x="355045" y="1635765"/>
            <a:ext cx="7889364" cy="3416320"/>
          </a:xfrm>
          <a:prstGeom prst="rect">
            <a:avLst/>
          </a:prstGeom>
        </p:spPr>
        <p:txBody>
          <a:bodyPr wrap="square">
            <a:spAutoFit/>
          </a:bodyPr>
          <a:lstStyle/>
          <a:p>
            <a:pPr algn="just"/>
            <a:r>
              <a:rPr lang="fr-CA" dirty="0" smtClean="0">
                <a:solidFill>
                  <a:schemeClr val="tx2"/>
                </a:solidFill>
                <a:latin typeface="Arial" pitchFamily="34" charset="0"/>
                <a:cs typeface="Arial" pitchFamily="34" charset="0"/>
              </a:rPr>
              <a:t>Le législateur a adopté l’article 820 de la </a:t>
            </a:r>
            <a:r>
              <a:rPr lang="fr-CA" i="1" dirty="0" smtClean="0">
                <a:solidFill>
                  <a:schemeClr val="tx2"/>
                </a:solidFill>
                <a:latin typeface="Arial" pitchFamily="34" charset="0"/>
                <a:cs typeface="Arial" pitchFamily="34" charset="0"/>
              </a:rPr>
              <a:t>Loi instituant le Nouveau code de procédure civile</a:t>
            </a:r>
            <a:r>
              <a:rPr lang="fr-CA" dirty="0" smtClean="0">
                <a:solidFill>
                  <a:schemeClr val="tx2"/>
                </a:solidFill>
                <a:latin typeface="Arial" pitchFamily="34" charset="0"/>
                <a:cs typeface="Arial" pitchFamily="34" charset="0"/>
              </a:rPr>
              <a:t> qui prévoit que l’article 330 du </a:t>
            </a:r>
            <a:r>
              <a:rPr lang="fr-CA" i="1" dirty="0" smtClean="0">
                <a:solidFill>
                  <a:schemeClr val="tx2"/>
                </a:solidFill>
                <a:latin typeface="Arial" pitchFamily="34" charset="0"/>
                <a:cs typeface="Arial" pitchFamily="34" charset="0"/>
              </a:rPr>
              <a:t>Code de procédure pénale </a:t>
            </a:r>
            <a:r>
              <a:rPr lang="fr-CA" dirty="0" smtClean="0">
                <a:solidFill>
                  <a:schemeClr val="tx2"/>
                </a:solidFill>
                <a:latin typeface="Arial" pitchFamily="34" charset="0"/>
                <a:cs typeface="Arial" pitchFamily="34" charset="0"/>
              </a:rPr>
              <a:t>est remplacé et maintenant rédigé ainsi:</a:t>
            </a:r>
          </a:p>
          <a:p>
            <a:endParaRPr lang="fr-CA" dirty="0" smtClean="0">
              <a:solidFill>
                <a:schemeClr val="tx2"/>
              </a:solidFill>
              <a:latin typeface="Arial" pitchFamily="34" charset="0"/>
              <a:cs typeface="Arial" pitchFamily="34" charset="0"/>
            </a:endParaRPr>
          </a:p>
          <a:p>
            <a:endParaRPr lang="fr-CA" dirty="0" smtClean="0">
              <a:solidFill>
                <a:schemeClr val="tx2"/>
              </a:solidFill>
              <a:latin typeface="Arial" pitchFamily="34" charset="0"/>
              <a:cs typeface="Arial" pitchFamily="34" charset="0"/>
            </a:endParaRPr>
          </a:p>
          <a:p>
            <a:endParaRPr lang="fr-CA" dirty="0" smtClean="0">
              <a:solidFill>
                <a:schemeClr val="tx2"/>
              </a:solidFill>
              <a:latin typeface="Arial" pitchFamily="34" charset="0"/>
              <a:cs typeface="Arial" pitchFamily="34" charset="0"/>
            </a:endParaRPr>
          </a:p>
          <a:p>
            <a:endParaRPr lang="fr-CA" dirty="0" smtClean="0">
              <a:solidFill>
                <a:schemeClr val="tx2"/>
              </a:solidFill>
              <a:latin typeface="Arial" pitchFamily="34" charset="0"/>
              <a:cs typeface="Arial" pitchFamily="34" charset="0"/>
            </a:endParaRPr>
          </a:p>
          <a:p>
            <a:endParaRPr lang="fr-CA" dirty="0" smtClean="0">
              <a:solidFill>
                <a:schemeClr val="tx2"/>
              </a:solidFill>
              <a:latin typeface="Arial" pitchFamily="34" charset="0"/>
              <a:cs typeface="Arial" pitchFamily="34" charset="0"/>
            </a:endParaRPr>
          </a:p>
          <a:p>
            <a:endParaRPr lang="fr-CA" dirty="0" smtClean="0">
              <a:solidFill>
                <a:schemeClr val="tx2"/>
              </a:solidFill>
              <a:latin typeface="Arial" pitchFamily="34" charset="0"/>
              <a:cs typeface="Arial" pitchFamily="34" charset="0"/>
            </a:endParaRPr>
          </a:p>
          <a:p>
            <a:pPr algn="just"/>
            <a:r>
              <a:rPr lang="fr-CA" dirty="0" smtClean="0">
                <a:solidFill>
                  <a:schemeClr val="tx2"/>
                </a:solidFill>
                <a:latin typeface="Arial" pitchFamily="34" charset="0"/>
                <a:cs typeface="Arial" pitchFamily="34" charset="0"/>
              </a:rPr>
              <a:t>Nous allons l’étudier en analysant chacun des paragraphes en parallèle avec les modifications apportés à la procédure et à la nomenclature.</a:t>
            </a:r>
          </a:p>
          <a:p>
            <a:endParaRPr lang="fr-CA" dirty="0">
              <a:solidFill>
                <a:schemeClr val="tx2"/>
              </a:solidFill>
              <a:latin typeface="Arial" pitchFamily="34" charset="0"/>
              <a:cs typeface="Arial" pitchFamily="34" charset="0"/>
            </a:endParaRPr>
          </a:p>
        </p:txBody>
      </p:sp>
      <p:sp>
        <p:nvSpPr>
          <p:cNvPr id="11" name="Rectangle 10"/>
          <p:cNvSpPr/>
          <p:nvPr/>
        </p:nvSpPr>
        <p:spPr>
          <a:xfrm>
            <a:off x="752354" y="2812648"/>
            <a:ext cx="6976752" cy="1107996"/>
          </a:xfrm>
          <a:prstGeom prst="rect">
            <a:avLst/>
          </a:prstGeom>
        </p:spPr>
        <p:txBody>
          <a:bodyPr wrap="square">
            <a:spAutoFit/>
          </a:bodyPr>
          <a:lstStyle/>
          <a:p>
            <a:pPr algn="just"/>
            <a:r>
              <a:rPr lang="fr-CA" sz="1600" i="1" dirty="0" smtClean="0">
                <a:solidFill>
                  <a:schemeClr val="accent3">
                    <a:lumMod val="50000"/>
                  </a:schemeClr>
                </a:solidFill>
                <a:latin typeface="Arial" pitchFamily="34" charset="0"/>
                <a:cs typeface="Arial" pitchFamily="34" charset="0"/>
              </a:rPr>
              <a:t>« 330. La saisie est pratiquée suivant les règles relatives à l’exécution des jugements prévues au livre VIII du Code de procédure civile </a:t>
            </a:r>
            <a:r>
              <a:rPr lang="fr-CA" sz="1600" i="1" u="sng" dirty="0" smtClean="0">
                <a:solidFill>
                  <a:schemeClr val="accent3">
                    <a:lumMod val="50000"/>
                  </a:schemeClr>
                </a:solidFill>
                <a:latin typeface="Arial" pitchFamily="34" charset="0"/>
                <a:cs typeface="Arial" pitchFamily="34" charset="0"/>
              </a:rPr>
              <a:t>sous réserve</a:t>
            </a:r>
          </a:p>
          <a:p>
            <a:pPr algn="just"/>
            <a:r>
              <a:rPr lang="fr-CA" sz="1600" i="1" u="sng" dirty="0" smtClean="0">
                <a:solidFill>
                  <a:schemeClr val="accent3">
                    <a:lumMod val="50000"/>
                  </a:schemeClr>
                </a:solidFill>
                <a:latin typeface="Arial" pitchFamily="34" charset="0"/>
                <a:cs typeface="Arial" pitchFamily="34" charset="0"/>
              </a:rPr>
              <a:t>des règles particulières du présent code et sous réserve des règles suivantes</a:t>
            </a:r>
            <a:r>
              <a:rPr lang="fr-CA" sz="1600" i="1" dirty="0" smtClean="0">
                <a:solidFill>
                  <a:schemeClr val="accent3">
                    <a:lumMod val="50000"/>
                  </a:schemeClr>
                </a:solidFill>
                <a:latin typeface="Arial" pitchFamily="34" charset="0"/>
                <a:cs typeface="Arial" pitchFamily="34" charset="0"/>
              </a:rPr>
              <a:t> </a:t>
            </a:r>
            <a:r>
              <a:rPr lang="fr-CA" dirty="0" smtClean="0">
                <a:solidFill>
                  <a:srgbClr val="50621D"/>
                </a:solidFill>
              </a:rPr>
              <a:t>: (…)</a:t>
            </a:r>
            <a:endParaRPr lang="fr-CA" dirty="0">
              <a:solidFill>
                <a:srgbClr val="50621D"/>
              </a:solidFill>
            </a:endParaRPr>
          </a:p>
        </p:txBody>
      </p:sp>
    </p:spTree>
    <p:extLst>
      <p:ext uri="{BB962C8B-B14F-4D97-AF65-F5344CB8AC3E}">
        <p14:creationId xmlns:p14="http://schemas.microsoft.com/office/powerpoint/2010/main" val="2082284729"/>
      </p:ext>
    </p:extLst>
  </p:cSld>
  <p:clrMapOvr>
    <a:masterClrMapping/>
  </p:clrMapOvr>
  <p:transition spd="slow">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Avis d’exécution</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10</a:t>
            </a:r>
          </a:p>
        </p:txBody>
      </p:sp>
      <p:sp>
        <p:nvSpPr>
          <p:cNvPr id="14" name="Titre 13"/>
          <p:cNvSpPr>
            <a:spLocks noGrp="1"/>
          </p:cNvSpPr>
          <p:nvPr>
            <p:ph type="title"/>
          </p:nvPr>
        </p:nvSpPr>
        <p:spPr>
          <a:xfrm flipV="1">
            <a:off x="1858775" y="1116471"/>
            <a:ext cx="6385634" cy="45719"/>
          </a:xfrm>
        </p:spPr>
        <p:txBody>
          <a:bodyPr>
            <a:normAutofit fontScale="90000"/>
          </a:bodyPr>
          <a:lstStyle/>
          <a:p>
            <a:endParaRPr lang="fr-CA" dirty="0"/>
          </a:p>
        </p:txBody>
      </p:sp>
      <p:sp>
        <p:nvSpPr>
          <p:cNvPr id="15" name="Espace réservé du contenu 14"/>
          <p:cNvSpPr>
            <a:spLocks noGrp="1"/>
          </p:cNvSpPr>
          <p:nvPr>
            <p:ph sz="half" idx="1"/>
          </p:nvPr>
        </p:nvSpPr>
        <p:spPr>
          <a:xfrm>
            <a:off x="457200" y="1417638"/>
            <a:ext cx="4038600" cy="4855840"/>
          </a:xfrm>
        </p:spPr>
        <p:txBody>
          <a:bodyPr>
            <a:noAutofit/>
          </a:bodyPr>
          <a:lstStyle/>
          <a:p>
            <a:pPr marL="0" indent="0" algn="just">
              <a:buNone/>
            </a:pPr>
            <a:r>
              <a:rPr lang="fr-CA" sz="1600" dirty="0" smtClean="0">
                <a:solidFill>
                  <a:schemeClr val="tx2"/>
                </a:solidFill>
                <a:latin typeface="Arial" pitchFamily="34" charset="0"/>
                <a:cs typeface="Arial" pitchFamily="34" charset="0"/>
              </a:rPr>
              <a:t>Avant d’étudier l’article 820 </a:t>
            </a:r>
            <a:r>
              <a:rPr lang="fr-CA" sz="1600" dirty="0" err="1" smtClean="0">
                <a:solidFill>
                  <a:schemeClr val="tx2"/>
                </a:solidFill>
                <a:latin typeface="Arial" pitchFamily="34" charset="0"/>
                <a:cs typeface="Arial" pitchFamily="34" charset="0"/>
              </a:rPr>
              <a:t>N.c.p.c</a:t>
            </a:r>
            <a:r>
              <a:rPr lang="fr-CA" sz="1600" dirty="0" smtClean="0">
                <a:solidFill>
                  <a:schemeClr val="tx2"/>
                </a:solidFill>
                <a:latin typeface="Arial" pitchFamily="34" charset="0"/>
                <a:cs typeface="Arial" pitchFamily="34" charset="0"/>
              </a:rPr>
              <a:t>. il faut mentionner que les principes et les règles applicables à l’exécution des jugements sont prévues au Livre VIII intitulé « l’exécution des jugements ».  Plus précisément, les articles 679 et suivants traitent de l’exécution forcée.</a:t>
            </a:r>
          </a:p>
          <a:p>
            <a:pPr algn="just">
              <a:buNone/>
            </a:pPr>
            <a:endParaRPr lang="fr-CA" sz="1600" dirty="0" smtClean="0">
              <a:solidFill>
                <a:schemeClr val="tx2"/>
              </a:solidFill>
              <a:latin typeface="Arial" pitchFamily="34" charset="0"/>
              <a:cs typeface="Arial" pitchFamily="34" charset="0"/>
            </a:endParaRPr>
          </a:p>
          <a:p>
            <a:pPr marL="0" indent="0" algn="just">
              <a:buNone/>
            </a:pPr>
            <a:r>
              <a:rPr lang="fr-CA" sz="1600" dirty="0" smtClean="0">
                <a:solidFill>
                  <a:schemeClr val="tx2"/>
                </a:solidFill>
                <a:latin typeface="Arial" pitchFamily="34" charset="0"/>
                <a:cs typeface="Arial" pitchFamily="34" charset="0"/>
              </a:rPr>
              <a:t>L’article 681 précise que l’exécution forcée débute par un avis d’exécution: </a:t>
            </a:r>
          </a:p>
          <a:p>
            <a:pPr marL="0" indent="0" algn="just"/>
            <a:endParaRPr lang="fr-CA" sz="1600" i="1" dirty="0">
              <a:solidFill>
                <a:schemeClr val="accent3">
                  <a:lumMod val="50000"/>
                </a:schemeClr>
              </a:solidFill>
              <a:latin typeface="Arial" pitchFamily="34" charset="0"/>
              <a:cs typeface="Arial" pitchFamily="34" charset="0"/>
            </a:endParaRPr>
          </a:p>
        </p:txBody>
      </p:sp>
      <p:sp>
        <p:nvSpPr>
          <p:cNvPr id="16" name="Espace réservé du contenu 15"/>
          <p:cNvSpPr>
            <a:spLocks noGrp="1"/>
          </p:cNvSpPr>
          <p:nvPr>
            <p:ph sz="half" idx="2"/>
          </p:nvPr>
        </p:nvSpPr>
        <p:spPr>
          <a:xfrm>
            <a:off x="4648200" y="1417638"/>
            <a:ext cx="4038600" cy="4855840"/>
          </a:xfrm>
        </p:spPr>
        <p:txBody>
          <a:bodyPr>
            <a:noAutofit/>
          </a:bodyPr>
          <a:lstStyle/>
          <a:p>
            <a:pPr marL="0" indent="0" algn="just"/>
            <a:r>
              <a:rPr lang="fr-CA" sz="1600" i="1" dirty="0" smtClean="0">
                <a:solidFill>
                  <a:schemeClr val="accent3">
                    <a:lumMod val="50000"/>
                  </a:schemeClr>
                </a:solidFill>
                <a:latin typeface="Arial" pitchFamily="34" charset="0"/>
                <a:cs typeface="Arial" pitchFamily="34" charset="0"/>
              </a:rPr>
              <a:t>681. L’exécution débute par le dépôt au greffe du tribunal d’un </a:t>
            </a:r>
            <a:r>
              <a:rPr lang="fr-CA" sz="1600" i="1" dirty="0" smtClean="0">
                <a:solidFill>
                  <a:srgbClr val="7030A0"/>
                </a:solidFill>
                <a:latin typeface="Arial" pitchFamily="34" charset="0"/>
                <a:cs typeface="Arial" pitchFamily="34" charset="0"/>
              </a:rPr>
              <a:t>avis d’exécution </a:t>
            </a:r>
            <a:r>
              <a:rPr lang="fr-CA" sz="1600" i="1" dirty="0" smtClean="0">
                <a:solidFill>
                  <a:schemeClr val="accent3">
                    <a:lumMod val="50000"/>
                  </a:schemeClr>
                </a:solidFill>
                <a:latin typeface="Arial" pitchFamily="34" charset="0"/>
                <a:cs typeface="Arial" pitchFamily="34" charset="0"/>
              </a:rPr>
              <a:t>conforme au modèle établi par le ministre de la Justice.</a:t>
            </a:r>
          </a:p>
          <a:p>
            <a:pPr marL="0" indent="0" algn="just"/>
            <a:r>
              <a:rPr lang="fr-CA" sz="1600" i="1" dirty="0" smtClean="0">
                <a:solidFill>
                  <a:schemeClr val="accent3">
                    <a:lumMod val="50000"/>
                  </a:schemeClr>
                </a:solidFill>
                <a:latin typeface="Arial" pitchFamily="34" charset="0"/>
                <a:cs typeface="Arial" pitchFamily="34" charset="0"/>
              </a:rPr>
              <a:t>Dès qu’il reçoit des instructions du créancier, l’huissier complète cet avis en identifiant le jugement à exécuter, en indiquant sa date, le nom et les coordonnées du créancier, du débiteur et les siennes, le montant de la créance et, s’il y a lieu, la mention que le jugement a été partiellement exécuté et en précisant la nature des mesures d’exécution à prendre. Si l’exécution vise un immeuble, celui-ci est désigné conformément aux règles du code civil ainsi que par son adresse.</a:t>
            </a:r>
          </a:p>
          <a:p>
            <a:pPr marL="0" indent="0" algn="just"/>
            <a:r>
              <a:rPr lang="fr-CA" sz="1600" i="1" dirty="0" smtClean="0">
                <a:solidFill>
                  <a:schemeClr val="accent3">
                    <a:lumMod val="50000"/>
                  </a:schemeClr>
                </a:solidFill>
                <a:latin typeface="Arial" pitchFamily="34" charset="0"/>
                <a:cs typeface="Arial" pitchFamily="34" charset="0"/>
              </a:rPr>
              <a:t>L’avis est </a:t>
            </a:r>
            <a:r>
              <a:rPr lang="fr-CA" sz="1600" i="1" dirty="0" smtClean="0">
                <a:solidFill>
                  <a:schemeClr val="accent4"/>
                </a:solidFill>
                <a:latin typeface="Arial" pitchFamily="34" charset="0"/>
                <a:cs typeface="Arial" pitchFamily="34" charset="0"/>
              </a:rPr>
              <a:t>signifié au débiteur et notifié au créancier.</a:t>
            </a:r>
          </a:p>
          <a:p>
            <a:pPr marL="92075" indent="-92075" algn="just"/>
            <a:endParaRPr lang="fr-CA" sz="1600" i="1"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880241"/>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Position du ministère de la justice</a:t>
            </a: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11</a:t>
            </a:r>
          </a:p>
        </p:txBody>
      </p:sp>
      <p:sp>
        <p:nvSpPr>
          <p:cNvPr id="12" name="Rectangle 11"/>
          <p:cNvSpPr/>
          <p:nvPr/>
        </p:nvSpPr>
        <p:spPr>
          <a:xfrm>
            <a:off x="613457" y="1312606"/>
            <a:ext cx="7881613" cy="5078313"/>
          </a:xfrm>
          <a:prstGeom prst="rect">
            <a:avLst/>
          </a:prstGeom>
        </p:spPr>
        <p:txBody>
          <a:bodyPr wrap="square">
            <a:spAutoFit/>
          </a:bodyPr>
          <a:lstStyle/>
          <a:p>
            <a:pPr algn="just"/>
            <a:r>
              <a:rPr lang="fr-CA" dirty="0" smtClean="0">
                <a:solidFill>
                  <a:srgbClr val="082A48"/>
                </a:solidFill>
                <a:latin typeface="Arial" pitchFamily="34" charset="0"/>
                <a:cs typeface="Arial" pitchFamily="34" charset="0"/>
              </a:rPr>
              <a:t>Depuis quelques mois, des greffiers mandatés par l’AGCMQ ont participé à des discussions avec des représentants du ministère de la justice concernant l’application des nouvelles règles. En effet, les avocats du MJQ présumaient qu’en cas de saisie, les percepteurs des amendes des cours municipales devraient produire un seul avis d’exécution pour l’ensemble des créances dues sur le territoire du Québec pour un débiteur/défendeur.</a:t>
            </a:r>
          </a:p>
          <a:p>
            <a:pPr algn="just"/>
            <a:endParaRPr lang="fr-CA" dirty="0" smtClean="0">
              <a:solidFill>
                <a:srgbClr val="082A48"/>
              </a:solidFill>
              <a:latin typeface="Arial" pitchFamily="34" charset="0"/>
              <a:cs typeface="Arial" pitchFamily="34" charset="0"/>
            </a:endParaRPr>
          </a:p>
          <a:p>
            <a:pPr algn="just"/>
            <a:r>
              <a:rPr lang="fr-CA" dirty="0" smtClean="0">
                <a:solidFill>
                  <a:srgbClr val="082A48"/>
                </a:solidFill>
                <a:latin typeface="Arial" pitchFamily="34" charset="0"/>
                <a:cs typeface="Arial" pitchFamily="34" charset="0"/>
              </a:rPr>
              <a:t>Ceci imposait l’obligation pour le percepteur de vérifier si un avis d’exécution est déjà inscrit pour ce même débiteur/défendeur, et, dans l’affirmative, se joindre à la saisie déjà amorcée par un autre percepteur dans une autre cour municipale ou tribunal.</a:t>
            </a:r>
          </a:p>
          <a:p>
            <a:pPr algn="just"/>
            <a:endParaRPr lang="fr-CA" dirty="0" smtClean="0">
              <a:solidFill>
                <a:srgbClr val="082A48"/>
              </a:solidFill>
              <a:latin typeface="Arial" pitchFamily="34" charset="0"/>
              <a:cs typeface="Arial" pitchFamily="34" charset="0"/>
            </a:endParaRPr>
          </a:p>
          <a:p>
            <a:pPr algn="just"/>
            <a:r>
              <a:rPr lang="fr-CA" dirty="0" smtClean="0">
                <a:solidFill>
                  <a:srgbClr val="082A48"/>
                </a:solidFill>
                <a:latin typeface="Arial" pitchFamily="34" charset="0"/>
                <a:cs typeface="Arial" pitchFamily="34" charset="0"/>
              </a:rPr>
              <a:t>Cette interprétation impliquerait aussi que le percepteur ayant amorcé la procédure de saisie soit responsable de la gestion de l’avis d’exécution unique pour tous les créanciers du débiteur/défendeur.</a:t>
            </a:r>
          </a:p>
          <a:p>
            <a:pPr algn="just"/>
            <a:endParaRPr lang="fr-CA" dirty="0" smtClean="0">
              <a:solidFill>
                <a:srgbClr val="082A48"/>
              </a:solidFill>
              <a:latin typeface="Arial" pitchFamily="34" charset="0"/>
              <a:cs typeface="Arial" pitchFamily="34" charset="0"/>
            </a:endParaRPr>
          </a:p>
          <a:p>
            <a:pPr algn="just"/>
            <a:r>
              <a:rPr lang="fr-CA" dirty="0" smtClean="0">
                <a:solidFill>
                  <a:srgbClr val="082A48"/>
                </a:solidFill>
                <a:latin typeface="Arial" pitchFamily="34" charset="0"/>
                <a:cs typeface="Arial" pitchFamily="34" charset="0"/>
              </a:rPr>
              <a:t>Par ailleurs, afin de simplifier le travail du percepteur, un outil de recherche a été conçu pour l’inscription des avis d’exécution par la SOQUIJ.</a:t>
            </a:r>
            <a:endParaRPr lang="fr-CA" dirty="0">
              <a:solidFill>
                <a:srgbClr val="082A48"/>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880241"/>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Interprétation présentée par l’AGCMQ</a:t>
            </a: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12</a:t>
            </a:r>
          </a:p>
        </p:txBody>
      </p:sp>
      <p:sp>
        <p:nvSpPr>
          <p:cNvPr id="12" name="Rectangle 11"/>
          <p:cNvSpPr/>
          <p:nvPr/>
        </p:nvSpPr>
        <p:spPr>
          <a:xfrm>
            <a:off x="613458" y="1371601"/>
            <a:ext cx="7630950" cy="5078313"/>
          </a:xfrm>
          <a:prstGeom prst="rect">
            <a:avLst/>
          </a:prstGeom>
        </p:spPr>
        <p:txBody>
          <a:bodyPr wrap="square">
            <a:spAutoFit/>
          </a:bodyPr>
          <a:lstStyle/>
          <a:p>
            <a:pPr algn="just"/>
            <a:r>
              <a:rPr lang="fr-CA" dirty="0" smtClean="0">
                <a:solidFill>
                  <a:srgbClr val="082A48"/>
                </a:solidFill>
                <a:latin typeface="Arial" pitchFamily="34" charset="0"/>
                <a:cs typeface="Arial" pitchFamily="34" charset="0"/>
              </a:rPr>
              <a:t>Les représentants mandatés par l’AGCMQ, avec le soutien de l’UMQ, ont présenté la position de celle-ci et la façon selon laquelle le système informatique des cours municipales serait conçu afin de respecter les règles du </a:t>
            </a:r>
            <a:r>
              <a:rPr lang="fr-CA" i="1" dirty="0" smtClean="0">
                <a:solidFill>
                  <a:srgbClr val="082A48"/>
                </a:solidFill>
                <a:latin typeface="Arial" pitchFamily="34" charset="0"/>
                <a:cs typeface="Arial" pitchFamily="34" charset="0"/>
              </a:rPr>
              <a:t>Code de procédure civile </a:t>
            </a:r>
            <a:r>
              <a:rPr lang="fr-CA" dirty="0" smtClean="0">
                <a:solidFill>
                  <a:srgbClr val="082A48"/>
                </a:solidFill>
                <a:latin typeface="Arial" pitchFamily="34" charset="0"/>
                <a:cs typeface="Arial" pitchFamily="34" charset="0"/>
              </a:rPr>
              <a:t>en parallèle avec les différentes lois régissant les cours municipales.</a:t>
            </a:r>
          </a:p>
          <a:p>
            <a:pPr algn="just"/>
            <a:endParaRPr lang="fr-CA" dirty="0" smtClean="0">
              <a:solidFill>
                <a:srgbClr val="082A48"/>
              </a:solidFill>
              <a:latin typeface="Arial" pitchFamily="34" charset="0"/>
              <a:cs typeface="Arial" pitchFamily="34" charset="0"/>
            </a:endParaRPr>
          </a:p>
          <a:p>
            <a:pPr algn="just"/>
            <a:r>
              <a:rPr lang="fr-CA" dirty="0" smtClean="0">
                <a:solidFill>
                  <a:srgbClr val="082A48"/>
                </a:solidFill>
                <a:latin typeface="Arial" pitchFamily="34" charset="0"/>
                <a:cs typeface="Arial" pitchFamily="34" charset="0"/>
              </a:rPr>
              <a:t>Les principaux arguments invoqués sont basés sur la compétence territoriale des cours municipales, la désignation des juges qui y siègent, la désignation des percepteurs qui y œuvrent ainsi que sur le libellé tel que rédigé de l’article 820 </a:t>
            </a:r>
            <a:r>
              <a:rPr lang="fr-CA" dirty="0" err="1" smtClean="0">
                <a:solidFill>
                  <a:srgbClr val="082A48"/>
                </a:solidFill>
                <a:latin typeface="Arial" pitchFamily="34" charset="0"/>
                <a:cs typeface="Arial" pitchFamily="34" charset="0"/>
              </a:rPr>
              <a:t>n.c.p.c</a:t>
            </a:r>
            <a:r>
              <a:rPr lang="fr-CA" dirty="0" smtClean="0">
                <a:solidFill>
                  <a:srgbClr val="082A48"/>
                </a:solidFill>
                <a:latin typeface="Arial" pitchFamily="34" charset="0"/>
                <a:cs typeface="Arial" pitchFamily="34" charset="0"/>
              </a:rPr>
              <a:t>.</a:t>
            </a:r>
          </a:p>
          <a:p>
            <a:pPr algn="just"/>
            <a:endParaRPr lang="fr-CA" dirty="0" smtClean="0">
              <a:solidFill>
                <a:srgbClr val="082A48"/>
              </a:solidFill>
              <a:latin typeface="Arial" pitchFamily="34" charset="0"/>
              <a:cs typeface="Arial" pitchFamily="34" charset="0"/>
            </a:endParaRPr>
          </a:p>
          <a:p>
            <a:pPr algn="just"/>
            <a:r>
              <a:rPr lang="fr-CA" dirty="0" smtClean="0">
                <a:solidFill>
                  <a:srgbClr val="082A48"/>
                </a:solidFill>
                <a:latin typeface="Arial" pitchFamily="34" charset="0"/>
                <a:cs typeface="Arial" pitchFamily="34" charset="0"/>
              </a:rPr>
              <a:t>En effet, la cour municipale ayant compétence sur un territoire uniquement, son percepteur étant désigné pour l’exécution des jugements rendus par la cour au sein de laquelle il travaille et les termes utilisés pour rédiger l’article 330 </a:t>
            </a:r>
            <a:r>
              <a:rPr lang="fr-CA" dirty="0" err="1" smtClean="0">
                <a:solidFill>
                  <a:srgbClr val="082A48"/>
                </a:solidFill>
                <a:latin typeface="Arial" pitchFamily="34" charset="0"/>
                <a:cs typeface="Arial" pitchFamily="34" charset="0"/>
              </a:rPr>
              <a:t>C.p.p</a:t>
            </a:r>
            <a:r>
              <a:rPr lang="fr-CA" dirty="0" smtClean="0">
                <a:solidFill>
                  <a:srgbClr val="082A48"/>
                </a:solidFill>
                <a:latin typeface="Arial" pitchFamily="34" charset="0"/>
                <a:cs typeface="Arial" pitchFamily="34" charset="0"/>
              </a:rPr>
              <a:t>. constituent le fondement de l’argumentaire de l’AGCMQ.</a:t>
            </a:r>
          </a:p>
          <a:p>
            <a:pPr algn="just"/>
            <a:endParaRPr lang="fr-CA" dirty="0" smtClean="0">
              <a:solidFill>
                <a:srgbClr val="082A48"/>
              </a:solidFill>
              <a:latin typeface="Arial" pitchFamily="34" charset="0"/>
              <a:cs typeface="Arial" pitchFamily="34" charset="0"/>
            </a:endParaRPr>
          </a:p>
          <a:p>
            <a:pPr algn="just"/>
            <a:endParaRPr lang="fr-CA" dirty="0">
              <a:solidFill>
                <a:srgbClr val="082A48"/>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slow">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880241"/>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Avis d’exécution du percepteur</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Page13</a:t>
            </a:r>
          </a:p>
        </p:txBody>
      </p:sp>
      <p:sp>
        <p:nvSpPr>
          <p:cNvPr id="14" name="Titre 13"/>
          <p:cNvSpPr>
            <a:spLocks noGrp="1"/>
          </p:cNvSpPr>
          <p:nvPr>
            <p:ph type="title"/>
          </p:nvPr>
        </p:nvSpPr>
        <p:spPr>
          <a:xfrm flipV="1">
            <a:off x="1858775" y="1116471"/>
            <a:ext cx="6385634" cy="45719"/>
          </a:xfrm>
        </p:spPr>
        <p:txBody>
          <a:bodyPr>
            <a:normAutofit fontScale="90000"/>
          </a:bodyPr>
          <a:lstStyle/>
          <a:p>
            <a:endParaRPr lang="fr-CA" dirty="0"/>
          </a:p>
        </p:txBody>
      </p:sp>
      <p:sp>
        <p:nvSpPr>
          <p:cNvPr id="15" name="Espace réservé du contenu 14"/>
          <p:cNvSpPr>
            <a:spLocks noGrp="1"/>
          </p:cNvSpPr>
          <p:nvPr>
            <p:ph sz="half" idx="1"/>
          </p:nvPr>
        </p:nvSpPr>
        <p:spPr>
          <a:xfrm>
            <a:off x="457200" y="1417638"/>
            <a:ext cx="4038600" cy="4855840"/>
          </a:xfrm>
        </p:spPr>
        <p:txBody>
          <a:bodyPr>
            <a:noAutofit/>
          </a:bodyPr>
          <a:lstStyle/>
          <a:p>
            <a:pPr marL="0" indent="0" algn="just">
              <a:buNone/>
            </a:pPr>
            <a:r>
              <a:rPr lang="fr-CA" sz="1800" dirty="0" smtClean="0">
                <a:solidFill>
                  <a:srgbClr val="082A48"/>
                </a:solidFill>
                <a:latin typeface="Arial" pitchFamily="34" charset="0"/>
                <a:cs typeface="Arial" pitchFamily="34" charset="0"/>
              </a:rPr>
              <a:t>Ce que l’adoption de l’article 820 </a:t>
            </a:r>
            <a:r>
              <a:rPr lang="fr-CA" sz="1800" dirty="0" err="1" smtClean="0">
                <a:solidFill>
                  <a:srgbClr val="082A48"/>
                </a:solidFill>
                <a:latin typeface="Arial" pitchFamily="34" charset="0"/>
                <a:cs typeface="Arial" pitchFamily="34" charset="0"/>
              </a:rPr>
              <a:t>N.c.p.c</a:t>
            </a:r>
            <a:r>
              <a:rPr lang="fr-CA" sz="1800" dirty="0" smtClean="0">
                <a:solidFill>
                  <a:srgbClr val="082A48"/>
                </a:solidFill>
                <a:latin typeface="Arial" pitchFamily="34" charset="0"/>
                <a:cs typeface="Arial" pitchFamily="34" charset="0"/>
              </a:rPr>
              <a:t>. a apporté aux cours municipales c’est le retour aux pouvoirs conférés au percepteur par le </a:t>
            </a:r>
            <a:r>
              <a:rPr lang="fr-CA" sz="1800" i="1" dirty="0" smtClean="0">
                <a:solidFill>
                  <a:srgbClr val="082A48"/>
                </a:solidFill>
                <a:latin typeface="Arial" pitchFamily="34" charset="0"/>
                <a:cs typeface="Arial" pitchFamily="34" charset="0"/>
              </a:rPr>
              <a:t>Code de procédure pénale</a:t>
            </a:r>
            <a:r>
              <a:rPr lang="fr-CA" sz="1800" dirty="0" smtClean="0">
                <a:solidFill>
                  <a:srgbClr val="082A48"/>
                </a:solidFill>
                <a:latin typeface="Arial" pitchFamily="34" charset="0"/>
                <a:cs typeface="Arial" pitchFamily="34" charset="0"/>
              </a:rPr>
              <a:t>.  Cependant, certains détails importants sont modifiés, détails ayant un impact certains pour quelques cours municipales.</a:t>
            </a:r>
          </a:p>
          <a:p>
            <a:pPr marL="0" indent="0" algn="just">
              <a:buNone/>
            </a:pPr>
            <a:endParaRPr lang="fr-CA" sz="1800" dirty="0" smtClean="0">
              <a:solidFill>
                <a:srgbClr val="082A48"/>
              </a:solidFill>
              <a:latin typeface="Arial" pitchFamily="34" charset="0"/>
              <a:cs typeface="Arial" pitchFamily="34" charset="0"/>
            </a:endParaRPr>
          </a:p>
          <a:p>
            <a:pPr marL="0" indent="0" algn="just">
              <a:buNone/>
            </a:pPr>
            <a:endParaRPr lang="fr-CA" sz="1800" dirty="0">
              <a:solidFill>
                <a:srgbClr val="082A48"/>
              </a:solidFill>
              <a:latin typeface="Arial" pitchFamily="34" charset="0"/>
              <a:cs typeface="Arial" pitchFamily="34" charset="0"/>
            </a:endParaRPr>
          </a:p>
        </p:txBody>
      </p:sp>
      <p:sp>
        <p:nvSpPr>
          <p:cNvPr id="16" name="Espace réservé du contenu 15"/>
          <p:cNvSpPr>
            <a:spLocks noGrp="1"/>
          </p:cNvSpPr>
          <p:nvPr>
            <p:ph sz="half" idx="2"/>
          </p:nvPr>
        </p:nvSpPr>
        <p:spPr>
          <a:xfrm>
            <a:off x="4648200" y="1417638"/>
            <a:ext cx="4038600" cy="4855840"/>
          </a:xfrm>
        </p:spPr>
        <p:txBody>
          <a:bodyPr>
            <a:noAutofit/>
          </a:bodyPr>
          <a:lstStyle/>
          <a:p>
            <a:pPr marL="92075" indent="-92075" algn="just"/>
            <a:r>
              <a:rPr lang="fr-CA" sz="1600" i="1" dirty="0" smtClean="0">
                <a:solidFill>
                  <a:schemeClr val="accent3">
                    <a:lumMod val="50000"/>
                  </a:schemeClr>
                </a:solidFill>
                <a:latin typeface="Arial" pitchFamily="34" charset="0"/>
                <a:cs typeface="Arial" pitchFamily="34" charset="0"/>
              </a:rPr>
              <a:t>« 330. La saisie est pratiquée suivant les règles relatives à l’exécution des jugements prévues au livre VIII du Code de procédure civile sous réserve des règles particulières du présent code et sous réserve des règles suivantes :</a:t>
            </a:r>
          </a:p>
          <a:p>
            <a:pPr marL="92075" indent="-92075" algn="just"/>
            <a:r>
              <a:rPr lang="fr-CA" sz="1600" i="1" dirty="0" smtClean="0">
                <a:solidFill>
                  <a:schemeClr val="accent3">
                    <a:lumMod val="50000"/>
                  </a:schemeClr>
                </a:solidFill>
                <a:latin typeface="Arial" pitchFamily="34" charset="0"/>
                <a:cs typeface="Arial" pitchFamily="34" charset="0"/>
              </a:rPr>
              <a:t>1° le </a:t>
            </a:r>
            <a:r>
              <a:rPr lang="fr-CA" sz="1600" i="1" dirty="0" smtClean="0">
                <a:solidFill>
                  <a:srgbClr val="7030A0"/>
                </a:solidFill>
                <a:latin typeface="Arial" pitchFamily="34" charset="0"/>
                <a:cs typeface="Arial" pitchFamily="34" charset="0"/>
              </a:rPr>
              <a:t>percepteur</a:t>
            </a:r>
            <a:r>
              <a:rPr lang="fr-CA" sz="1600" i="1" dirty="0" smtClean="0">
                <a:solidFill>
                  <a:schemeClr val="accent6">
                    <a:lumMod val="75000"/>
                  </a:schemeClr>
                </a:solidFill>
                <a:latin typeface="Arial" pitchFamily="34" charset="0"/>
                <a:cs typeface="Arial" pitchFamily="34" charset="0"/>
              </a:rPr>
              <a:t> </a:t>
            </a:r>
            <a:r>
              <a:rPr lang="fr-CA" sz="1600" i="1" u="sng" dirty="0" smtClean="0">
                <a:solidFill>
                  <a:srgbClr val="7030A0"/>
                </a:solidFill>
                <a:latin typeface="Arial" pitchFamily="34" charset="0"/>
                <a:cs typeface="Arial" pitchFamily="34" charset="0"/>
              </a:rPr>
              <a:t>du lieu où l’ordre de payer a été donné</a:t>
            </a:r>
            <a:r>
              <a:rPr lang="fr-CA" sz="1600" i="1" u="sng" dirty="0" smtClean="0">
                <a:solidFill>
                  <a:schemeClr val="accent3">
                    <a:lumMod val="50000"/>
                  </a:schemeClr>
                </a:solidFill>
                <a:latin typeface="Arial" pitchFamily="34" charset="0"/>
                <a:cs typeface="Arial" pitchFamily="34" charset="0"/>
              </a:rPr>
              <a:t> </a:t>
            </a:r>
            <a:r>
              <a:rPr lang="fr-CA" sz="1600" i="1" dirty="0" smtClean="0">
                <a:solidFill>
                  <a:schemeClr val="accent3">
                    <a:lumMod val="50000"/>
                  </a:schemeClr>
                </a:solidFill>
                <a:latin typeface="Arial" pitchFamily="34" charset="0"/>
                <a:cs typeface="Arial" pitchFamily="34" charset="0"/>
              </a:rPr>
              <a:t>est chargé du recouvrement des sommes dues et </a:t>
            </a:r>
            <a:r>
              <a:rPr lang="fr-CA" sz="1600" i="1" dirty="0" smtClean="0">
                <a:solidFill>
                  <a:srgbClr val="7030A0"/>
                </a:solidFill>
                <a:latin typeface="Arial" pitchFamily="34" charset="0"/>
                <a:cs typeface="Arial" pitchFamily="34" charset="0"/>
              </a:rPr>
              <a:t>il agit en qualité de </a:t>
            </a:r>
            <a:r>
              <a:rPr lang="fr-CA" sz="1600" i="1" u="sng" dirty="0" smtClean="0">
                <a:solidFill>
                  <a:srgbClr val="7030A0"/>
                </a:solidFill>
                <a:latin typeface="Arial" pitchFamily="34" charset="0"/>
                <a:cs typeface="Arial" pitchFamily="34" charset="0"/>
              </a:rPr>
              <a:t>saisissant;</a:t>
            </a:r>
          </a:p>
          <a:p>
            <a:pPr marL="92075" indent="-92075" algn="just"/>
            <a:r>
              <a:rPr lang="fr-CA" sz="1600" i="1" dirty="0" smtClean="0">
                <a:solidFill>
                  <a:schemeClr val="accent3">
                    <a:lumMod val="50000"/>
                  </a:schemeClr>
                </a:solidFill>
                <a:latin typeface="Arial" pitchFamily="34" charset="0"/>
                <a:cs typeface="Arial" pitchFamily="34" charset="0"/>
              </a:rPr>
              <a:t> il </a:t>
            </a:r>
            <a:r>
              <a:rPr lang="fr-CA" sz="1600" i="1" dirty="0" smtClean="0">
                <a:solidFill>
                  <a:srgbClr val="7030A0"/>
                </a:solidFill>
                <a:latin typeface="Arial" pitchFamily="34" charset="0"/>
                <a:cs typeface="Arial" pitchFamily="34" charset="0"/>
              </a:rPr>
              <a:t>prépare l</a:t>
            </a:r>
            <a:r>
              <a:rPr lang="fr-CA" sz="1600" i="1" u="sng" dirty="0" smtClean="0">
                <a:solidFill>
                  <a:srgbClr val="7030A0"/>
                </a:solidFill>
                <a:latin typeface="Arial" pitchFamily="34" charset="0"/>
                <a:cs typeface="Arial" pitchFamily="34" charset="0"/>
              </a:rPr>
              <a:t>ui-même</a:t>
            </a:r>
            <a:r>
              <a:rPr lang="fr-CA" sz="1600" i="1" dirty="0" smtClean="0">
                <a:solidFill>
                  <a:srgbClr val="7030A0"/>
                </a:solidFill>
                <a:latin typeface="Arial" pitchFamily="34" charset="0"/>
                <a:cs typeface="Arial" pitchFamily="34" charset="0"/>
              </a:rPr>
              <a:t> l’avis d’exécution et le dépose au greffe du tribunal</a:t>
            </a:r>
            <a:r>
              <a:rPr lang="fr-CA" sz="1600" i="1" dirty="0" smtClean="0">
                <a:solidFill>
                  <a:schemeClr val="accent3">
                    <a:lumMod val="50000"/>
                  </a:schemeClr>
                </a:solidFill>
                <a:latin typeface="Arial" pitchFamily="34" charset="0"/>
                <a:cs typeface="Arial" pitchFamily="34" charset="0"/>
              </a:rPr>
              <a:t>; </a:t>
            </a:r>
          </a:p>
          <a:p>
            <a:pPr marL="92075" indent="-92075" algn="just"/>
            <a:r>
              <a:rPr lang="fr-CA" sz="1600" i="1" dirty="0" smtClean="0">
                <a:solidFill>
                  <a:schemeClr val="accent3">
                    <a:lumMod val="50000"/>
                  </a:schemeClr>
                </a:solidFill>
                <a:latin typeface="Arial" pitchFamily="34" charset="0"/>
                <a:cs typeface="Arial" pitchFamily="34" charset="0"/>
              </a:rPr>
              <a:t>cet avis ne vaut que pour l’exécution d’un jugement effectuée en vertu du présent chapitre et</a:t>
            </a:r>
          </a:p>
          <a:p>
            <a:pPr marL="92075" indent="-92075" algn="just"/>
            <a:r>
              <a:rPr lang="fr-CA" sz="1600" i="1" dirty="0" smtClean="0">
                <a:solidFill>
                  <a:schemeClr val="accent3">
                    <a:lumMod val="50000"/>
                  </a:schemeClr>
                </a:solidFill>
                <a:latin typeface="Arial" pitchFamily="34" charset="0"/>
                <a:cs typeface="Arial" pitchFamily="34" charset="0"/>
              </a:rPr>
              <a:t>n’empêche pas le dépôt d’un avis d’exécution pour l’exécution d’un jugement visée par le Code de procédure civile;</a:t>
            </a:r>
            <a:endParaRPr lang="fr-CA" sz="1600" i="1" dirty="0">
              <a:solidFill>
                <a:schemeClr val="accent3">
                  <a:lumMod val="50000"/>
                </a:schemeClr>
              </a:solidFill>
              <a:latin typeface="Arial" pitchFamily="34" charset="0"/>
              <a:cs typeface="Arial" pitchFamily="34" charset="0"/>
            </a:endParaRPr>
          </a:p>
        </p:txBody>
      </p:sp>
      <p:sp>
        <p:nvSpPr>
          <p:cNvPr id="11" name="Flèche droite 10"/>
          <p:cNvSpPr/>
          <p:nvPr/>
        </p:nvSpPr>
        <p:spPr>
          <a:xfrm>
            <a:off x="1284790" y="4548851"/>
            <a:ext cx="1851949" cy="555584"/>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82284729"/>
      </p:ext>
    </p:extLst>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Avis d’exécution unique</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14</a:t>
            </a:r>
          </a:p>
        </p:txBody>
      </p:sp>
      <p:sp>
        <p:nvSpPr>
          <p:cNvPr id="10" name="Rectangle 9"/>
          <p:cNvSpPr/>
          <p:nvPr/>
        </p:nvSpPr>
        <p:spPr>
          <a:xfrm>
            <a:off x="355045" y="1635765"/>
            <a:ext cx="7889364" cy="338554"/>
          </a:xfrm>
          <a:prstGeom prst="rect">
            <a:avLst/>
          </a:prstGeom>
        </p:spPr>
        <p:txBody>
          <a:bodyPr wrap="square">
            <a:spAutoFit/>
          </a:bodyPr>
          <a:lstStyle/>
          <a:p>
            <a:pPr algn="just"/>
            <a:endParaRPr lang="fr-CA" sz="1600" dirty="0">
              <a:solidFill>
                <a:schemeClr val="accent3">
                  <a:lumMod val="50000"/>
                </a:schemeClr>
              </a:solidFill>
              <a:latin typeface="Arial" pitchFamily="34" charset="0"/>
              <a:cs typeface="Arial" pitchFamily="34" charset="0"/>
            </a:endParaRPr>
          </a:p>
        </p:txBody>
      </p:sp>
      <p:sp>
        <p:nvSpPr>
          <p:cNvPr id="22" name="Rectangle 21"/>
          <p:cNvSpPr/>
          <p:nvPr/>
        </p:nvSpPr>
        <p:spPr>
          <a:xfrm>
            <a:off x="4664597" y="1700404"/>
            <a:ext cx="4259484" cy="3600986"/>
          </a:xfrm>
          <a:prstGeom prst="rect">
            <a:avLst/>
          </a:prstGeom>
        </p:spPr>
        <p:txBody>
          <a:bodyPr wrap="square">
            <a:spAutoFit/>
          </a:bodyPr>
          <a:lstStyle/>
          <a:p>
            <a:pPr algn="just"/>
            <a:r>
              <a:rPr lang="fr-CA" sz="1600" i="1" dirty="0" err="1" smtClean="0">
                <a:solidFill>
                  <a:schemeClr val="accent3">
                    <a:lumMod val="50000"/>
                  </a:schemeClr>
                </a:solidFill>
                <a:latin typeface="Arial" pitchFamily="34" charset="0"/>
                <a:cs typeface="Arial" pitchFamily="34" charset="0"/>
              </a:rPr>
              <a:t>N.c.p.c</a:t>
            </a:r>
            <a:r>
              <a:rPr lang="fr-CA" sz="1600" i="1" dirty="0" smtClean="0">
                <a:solidFill>
                  <a:schemeClr val="accent3">
                    <a:lumMod val="50000"/>
                  </a:schemeClr>
                </a:solidFill>
                <a:latin typeface="Arial" pitchFamily="34" charset="0"/>
                <a:cs typeface="Arial" pitchFamily="34" charset="0"/>
              </a:rPr>
              <a:t>. 682. </a:t>
            </a:r>
            <a:r>
              <a:rPr lang="fr-CA" sz="1600" i="1" dirty="0" smtClean="0">
                <a:solidFill>
                  <a:srgbClr val="7030A0"/>
                </a:solidFill>
                <a:latin typeface="Arial" pitchFamily="34" charset="0"/>
                <a:cs typeface="Arial" pitchFamily="34" charset="0"/>
              </a:rPr>
              <a:t>toutes</a:t>
            </a:r>
            <a:r>
              <a:rPr lang="fr-CA" sz="1600" i="1" dirty="0" smtClean="0">
                <a:solidFill>
                  <a:schemeClr val="accent3">
                    <a:lumMod val="50000"/>
                  </a:schemeClr>
                </a:solidFill>
                <a:latin typeface="Arial" pitchFamily="34" charset="0"/>
                <a:cs typeface="Arial" pitchFamily="34" charset="0"/>
              </a:rPr>
              <a:t> </a:t>
            </a:r>
            <a:r>
              <a:rPr lang="fr-CA" sz="1600" i="1" dirty="0" smtClean="0">
                <a:solidFill>
                  <a:srgbClr val="7030A0"/>
                </a:solidFill>
                <a:latin typeface="Arial" pitchFamily="34" charset="0"/>
                <a:cs typeface="Arial" pitchFamily="34" charset="0"/>
              </a:rPr>
              <a:t>les mesures d’exécution </a:t>
            </a:r>
            <a:r>
              <a:rPr lang="fr-CA" sz="1600" i="1" dirty="0" smtClean="0">
                <a:solidFill>
                  <a:schemeClr val="accent3">
                    <a:lumMod val="50000"/>
                  </a:schemeClr>
                </a:solidFill>
                <a:latin typeface="Arial" pitchFamily="34" charset="0"/>
                <a:cs typeface="Arial" pitchFamily="34" charset="0"/>
              </a:rPr>
              <a:t>sont prévues dans </a:t>
            </a:r>
            <a:r>
              <a:rPr lang="fr-CA" sz="1600" i="1" dirty="0" smtClean="0">
                <a:solidFill>
                  <a:srgbClr val="7030A0"/>
                </a:solidFill>
                <a:latin typeface="Arial" pitchFamily="34" charset="0"/>
                <a:cs typeface="Arial" pitchFamily="34" charset="0"/>
              </a:rPr>
              <a:t>un seul avis d’exécution</a:t>
            </a:r>
            <a:r>
              <a:rPr lang="fr-CA" sz="1600" i="1" dirty="0" smtClean="0">
                <a:solidFill>
                  <a:schemeClr val="accent3">
                    <a:lumMod val="50000"/>
                  </a:schemeClr>
                </a:solidFill>
                <a:latin typeface="Arial" pitchFamily="34" charset="0"/>
                <a:cs typeface="Arial" pitchFamily="34" charset="0"/>
              </a:rPr>
              <a:t>. </a:t>
            </a:r>
          </a:p>
          <a:p>
            <a:pPr algn="just"/>
            <a:r>
              <a:rPr lang="fr-CA" sz="1200" i="1" dirty="0" smtClean="0">
                <a:solidFill>
                  <a:schemeClr val="accent3">
                    <a:lumMod val="50000"/>
                  </a:schemeClr>
                </a:solidFill>
                <a:latin typeface="Arial" pitchFamily="34" charset="0"/>
                <a:cs typeface="Arial" pitchFamily="34" charset="0"/>
              </a:rPr>
              <a:t>L’avis peut être </a:t>
            </a:r>
            <a:r>
              <a:rPr lang="fr-CA" sz="1200" i="1" u="sng" dirty="0" smtClean="0">
                <a:solidFill>
                  <a:schemeClr val="accent3">
                    <a:lumMod val="50000"/>
                  </a:schemeClr>
                </a:solidFill>
                <a:latin typeface="Arial" pitchFamily="34" charset="0"/>
                <a:cs typeface="Arial" pitchFamily="34" charset="0"/>
              </a:rPr>
              <a:t>modifié</a:t>
            </a:r>
            <a:r>
              <a:rPr lang="fr-CA" sz="1200" i="1" dirty="0" smtClean="0">
                <a:solidFill>
                  <a:schemeClr val="accent3">
                    <a:lumMod val="50000"/>
                  </a:schemeClr>
                </a:solidFill>
                <a:latin typeface="Arial" pitchFamily="34" charset="0"/>
                <a:cs typeface="Arial" pitchFamily="34" charset="0"/>
              </a:rPr>
              <a:t>, pour parfaire l’exécution, si le créancier donne de </a:t>
            </a:r>
            <a:r>
              <a:rPr lang="fr-CA" sz="1200" i="1" u="sng" dirty="0" smtClean="0">
                <a:solidFill>
                  <a:schemeClr val="accent3">
                    <a:lumMod val="50000"/>
                  </a:schemeClr>
                </a:solidFill>
                <a:latin typeface="Arial" pitchFamily="34" charset="0"/>
                <a:cs typeface="Arial" pitchFamily="34" charset="0"/>
              </a:rPr>
              <a:t>nouvelles instructions </a:t>
            </a:r>
            <a:r>
              <a:rPr lang="fr-CA" sz="1200" i="1" dirty="0" smtClean="0">
                <a:solidFill>
                  <a:schemeClr val="accent3">
                    <a:lumMod val="50000"/>
                  </a:schemeClr>
                </a:solidFill>
                <a:latin typeface="Arial" pitchFamily="34" charset="0"/>
                <a:cs typeface="Arial" pitchFamily="34" charset="0"/>
              </a:rPr>
              <a:t>ou si un autre créancier entreprend l’exécution d’un autre jugement contre le même débiteur.</a:t>
            </a:r>
            <a:r>
              <a:rPr lang="fr-CA" sz="1600" i="1" dirty="0" smtClean="0">
                <a:solidFill>
                  <a:schemeClr val="accent3">
                    <a:lumMod val="50000"/>
                  </a:schemeClr>
                </a:solidFill>
                <a:latin typeface="Arial" pitchFamily="34" charset="0"/>
                <a:cs typeface="Arial" pitchFamily="34" charset="0"/>
              </a:rPr>
              <a:t> </a:t>
            </a:r>
            <a:r>
              <a:rPr lang="fr-CA" sz="1200" i="1" dirty="0" smtClean="0">
                <a:solidFill>
                  <a:schemeClr val="accent3">
                    <a:lumMod val="50000"/>
                  </a:schemeClr>
                </a:solidFill>
                <a:latin typeface="Arial" pitchFamily="34" charset="0"/>
                <a:cs typeface="Arial" pitchFamily="34" charset="0"/>
              </a:rPr>
              <a:t>Dans ce dernier cas, ce créancier est tenu, à titre de saisissant, de se joindre à la procédure d’exécution déjà entreprise, et ce, dans le district où elle l’a été. il remet ses propres instructions à l’huissier chargé du dossier.</a:t>
            </a:r>
          </a:p>
          <a:p>
            <a:pPr algn="just"/>
            <a:r>
              <a:rPr lang="fr-CA" sz="1200" i="1" dirty="0" smtClean="0">
                <a:solidFill>
                  <a:schemeClr val="accent3">
                    <a:lumMod val="50000"/>
                  </a:schemeClr>
                </a:solidFill>
                <a:latin typeface="Arial" pitchFamily="34" charset="0"/>
                <a:cs typeface="Arial" pitchFamily="34" charset="0"/>
              </a:rPr>
              <a:t>L’huissier dépose au greffe, dans chacun des dossiers concernés, l’avis modifié lequel identifie, s’il y a lieu, le créancier qui se joint à l’exécution, indique les données relatives à sa créance et, le cas échéant, les mesures d’exécution supplémentaires estimées opportunes</a:t>
            </a:r>
            <a:r>
              <a:rPr lang="fr-CA" sz="1600" i="1" dirty="0" smtClean="0">
                <a:solidFill>
                  <a:schemeClr val="accent3">
                    <a:lumMod val="50000"/>
                  </a:schemeClr>
                </a:solidFill>
                <a:latin typeface="Arial" pitchFamily="34" charset="0"/>
                <a:cs typeface="Arial" pitchFamily="34" charset="0"/>
              </a:rPr>
              <a:t>. Il notifie l’avis modifié au débiteur et aux créanciers qui lui ont donné des instructions.</a:t>
            </a:r>
            <a:endParaRPr lang="fr-CA" sz="1600" i="1" dirty="0">
              <a:solidFill>
                <a:schemeClr val="accent3">
                  <a:lumMod val="50000"/>
                </a:schemeClr>
              </a:solidFill>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338863" y="1116471"/>
            <a:ext cx="2708186" cy="2179488"/>
          </a:xfrm>
          <a:prstGeom prst="rect">
            <a:avLst/>
          </a:prstGeom>
          <a:noFill/>
          <a:ln w="9525">
            <a:noFill/>
            <a:miter lim="800000"/>
            <a:headEnd/>
            <a:tailEnd/>
          </a:ln>
        </p:spPr>
      </p:pic>
      <p:sp>
        <p:nvSpPr>
          <p:cNvPr id="11" name="Rectangle à coins arrondis 10"/>
          <p:cNvSpPr/>
          <p:nvPr/>
        </p:nvSpPr>
        <p:spPr>
          <a:xfrm>
            <a:off x="578734" y="3500897"/>
            <a:ext cx="3472405" cy="221076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A" dirty="0" smtClean="0"/>
              <a:t>Le percepteur rédigera un seul avis d’exécution pour son greffe , pouvant être modifié à plusieurs reprises et prévoyant toutes les mesures d’exécution qu’il veut entreprendre.</a:t>
            </a:r>
            <a:endParaRPr lang="fr-CA" dirty="0"/>
          </a:p>
        </p:txBody>
      </p:sp>
    </p:spTree>
    <p:extLst>
      <p:ext uri="{BB962C8B-B14F-4D97-AF65-F5344CB8AC3E}">
        <p14:creationId xmlns:p14="http://schemas.microsoft.com/office/powerpoint/2010/main" val="208228472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Avis d’exécution</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Page15</a:t>
            </a:r>
          </a:p>
        </p:txBody>
      </p:sp>
      <p:sp>
        <p:nvSpPr>
          <p:cNvPr id="14" name="Titre 13"/>
          <p:cNvSpPr>
            <a:spLocks noGrp="1"/>
          </p:cNvSpPr>
          <p:nvPr>
            <p:ph type="title"/>
          </p:nvPr>
        </p:nvSpPr>
        <p:spPr>
          <a:xfrm flipV="1">
            <a:off x="1858775" y="1116471"/>
            <a:ext cx="6385634" cy="45719"/>
          </a:xfrm>
        </p:spPr>
        <p:txBody>
          <a:bodyPr>
            <a:normAutofit fontScale="90000"/>
          </a:bodyPr>
          <a:lstStyle/>
          <a:p>
            <a:endParaRPr lang="fr-CA" dirty="0"/>
          </a:p>
        </p:txBody>
      </p:sp>
      <p:sp>
        <p:nvSpPr>
          <p:cNvPr id="15" name="Espace réservé du contenu 14"/>
          <p:cNvSpPr>
            <a:spLocks noGrp="1"/>
          </p:cNvSpPr>
          <p:nvPr>
            <p:ph sz="half" idx="1"/>
          </p:nvPr>
        </p:nvSpPr>
        <p:spPr>
          <a:xfrm>
            <a:off x="150471" y="1417638"/>
            <a:ext cx="3912243" cy="4855840"/>
          </a:xfrm>
        </p:spPr>
        <p:txBody>
          <a:bodyPr>
            <a:noAutofit/>
          </a:bodyPr>
          <a:lstStyle/>
          <a:p>
            <a:pPr marL="92075" indent="-92075" algn="just"/>
            <a:r>
              <a:rPr lang="fr-CA" sz="1600" i="1" dirty="0" smtClean="0">
                <a:solidFill>
                  <a:schemeClr val="accent3">
                    <a:lumMod val="50000"/>
                  </a:schemeClr>
                </a:solidFill>
                <a:latin typeface="Arial" pitchFamily="34" charset="0"/>
                <a:cs typeface="Arial" pitchFamily="34" charset="0"/>
              </a:rPr>
              <a:t>« 330. </a:t>
            </a:r>
            <a:r>
              <a:rPr lang="fr-CA" sz="1200" i="1" dirty="0" smtClean="0">
                <a:solidFill>
                  <a:schemeClr val="accent3">
                    <a:lumMod val="50000"/>
                  </a:schemeClr>
                </a:solidFill>
                <a:latin typeface="Arial" pitchFamily="34" charset="0"/>
                <a:cs typeface="Arial" pitchFamily="34" charset="0"/>
              </a:rPr>
              <a:t>La saisie est pratiquée suivant les règles relatives à l’exécution des jugements prévues au livre VIII du Code de procédure civile sous réserve des règles particulières du présent code et sous réserve des règles suivantes :</a:t>
            </a:r>
          </a:p>
          <a:p>
            <a:pPr marL="92075" indent="-92075" algn="just"/>
            <a:r>
              <a:rPr lang="fr-CA" sz="1600" i="1" dirty="0" smtClean="0">
                <a:solidFill>
                  <a:schemeClr val="accent3">
                    <a:lumMod val="50000"/>
                  </a:schemeClr>
                </a:solidFill>
                <a:latin typeface="Arial" pitchFamily="34" charset="0"/>
                <a:cs typeface="Arial" pitchFamily="34" charset="0"/>
              </a:rPr>
              <a:t>1° le </a:t>
            </a:r>
            <a:r>
              <a:rPr lang="fr-CA" sz="1600" i="1" dirty="0" smtClean="0">
                <a:solidFill>
                  <a:srgbClr val="7030A0"/>
                </a:solidFill>
                <a:latin typeface="Arial" pitchFamily="34" charset="0"/>
                <a:cs typeface="Arial" pitchFamily="34" charset="0"/>
              </a:rPr>
              <a:t>percepteur</a:t>
            </a:r>
            <a:r>
              <a:rPr lang="fr-CA" sz="1600" i="1" dirty="0" smtClean="0">
                <a:solidFill>
                  <a:schemeClr val="accent6">
                    <a:lumMod val="75000"/>
                  </a:schemeClr>
                </a:solidFill>
                <a:latin typeface="Arial" pitchFamily="34" charset="0"/>
                <a:cs typeface="Arial" pitchFamily="34" charset="0"/>
              </a:rPr>
              <a:t> </a:t>
            </a:r>
            <a:r>
              <a:rPr lang="fr-CA" sz="1600" i="1" u="sng" dirty="0" smtClean="0">
                <a:solidFill>
                  <a:srgbClr val="7030A0"/>
                </a:solidFill>
                <a:latin typeface="Arial" pitchFamily="34" charset="0"/>
                <a:cs typeface="Arial" pitchFamily="34" charset="0"/>
              </a:rPr>
              <a:t>du lieu où l’ordre de payer a été donné</a:t>
            </a:r>
            <a:r>
              <a:rPr lang="fr-CA" sz="1600" i="1" u="sng" dirty="0" smtClean="0">
                <a:solidFill>
                  <a:schemeClr val="accent3">
                    <a:lumMod val="50000"/>
                  </a:schemeClr>
                </a:solidFill>
                <a:latin typeface="Arial" pitchFamily="34" charset="0"/>
                <a:cs typeface="Arial" pitchFamily="34" charset="0"/>
              </a:rPr>
              <a:t> </a:t>
            </a:r>
            <a:r>
              <a:rPr lang="fr-CA" sz="1600" i="1" dirty="0" smtClean="0">
                <a:solidFill>
                  <a:schemeClr val="accent3">
                    <a:lumMod val="50000"/>
                  </a:schemeClr>
                </a:solidFill>
                <a:latin typeface="Arial" pitchFamily="34" charset="0"/>
                <a:cs typeface="Arial" pitchFamily="34" charset="0"/>
              </a:rPr>
              <a:t>est chargé du recouvrement des sommes dues et </a:t>
            </a:r>
            <a:r>
              <a:rPr lang="fr-CA" sz="1600" i="1" dirty="0" smtClean="0">
                <a:solidFill>
                  <a:srgbClr val="7030A0"/>
                </a:solidFill>
                <a:latin typeface="Arial" pitchFamily="34" charset="0"/>
                <a:cs typeface="Arial" pitchFamily="34" charset="0"/>
              </a:rPr>
              <a:t>il agit en qualité de </a:t>
            </a:r>
            <a:r>
              <a:rPr lang="fr-CA" sz="1600" i="1" u="sng" dirty="0" smtClean="0">
                <a:solidFill>
                  <a:srgbClr val="7030A0"/>
                </a:solidFill>
                <a:latin typeface="Arial" pitchFamily="34" charset="0"/>
                <a:cs typeface="Arial" pitchFamily="34" charset="0"/>
              </a:rPr>
              <a:t>saisissant;</a:t>
            </a:r>
          </a:p>
          <a:p>
            <a:pPr marL="92075" indent="-92075" algn="just"/>
            <a:r>
              <a:rPr lang="fr-CA" sz="1600" i="1" dirty="0" smtClean="0">
                <a:solidFill>
                  <a:schemeClr val="accent3">
                    <a:lumMod val="50000"/>
                  </a:schemeClr>
                </a:solidFill>
                <a:latin typeface="Arial" pitchFamily="34" charset="0"/>
                <a:cs typeface="Arial" pitchFamily="34" charset="0"/>
              </a:rPr>
              <a:t> il </a:t>
            </a:r>
            <a:r>
              <a:rPr lang="fr-CA" sz="1600" i="1" dirty="0" smtClean="0">
                <a:solidFill>
                  <a:srgbClr val="7030A0"/>
                </a:solidFill>
                <a:latin typeface="Arial" pitchFamily="34" charset="0"/>
                <a:cs typeface="Arial" pitchFamily="34" charset="0"/>
              </a:rPr>
              <a:t>prépare l</a:t>
            </a:r>
            <a:r>
              <a:rPr lang="fr-CA" sz="1600" i="1" u="sng" dirty="0" smtClean="0">
                <a:solidFill>
                  <a:srgbClr val="7030A0"/>
                </a:solidFill>
                <a:latin typeface="Arial" pitchFamily="34" charset="0"/>
                <a:cs typeface="Arial" pitchFamily="34" charset="0"/>
              </a:rPr>
              <a:t>ui-même</a:t>
            </a:r>
            <a:r>
              <a:rPr lang="fr-CA" sz="1600" i="1" dirty="0" smtClean="0">
                <a:solidFill>
                  <a:srgbClr val="7030A0"/>
                </a:solidFill>
                <a:latin typeface="Arial" pitchFamily="34" charset="0"/>
                <a:cs typeface="Arial" pitchFamily="34" charset="0"/>
              </a:rPr>
              <a:t> l’avis d’exécution et le dépose au greffe du tribunal</a:t>
            </a:r>
            <a:r>
              <a:rPr lang="fr-CA" sz="1600" i="1" dirty="0" smtClean="0">
                <a:solidFill>
                  <a:schemeClr val="accent3">
                    <a:lumMod val="50000"/>
                  </a:schemeClr>
                </a:solidFill>
                <a:latin typeface="Arial" pitchFamily="34" charset="0"/>
                <a:cs typeface="Arial" pitchFamily="34" charset="0"/>
              </a:rPr>
              <a:t>; </a:t>
            </a:r>
          </a:p>
          <a:p>
            <a:pPr marL="92075" indent="-92075" algn="just"/>
            <a:r>
              <a:rPr lang="fr-CA" sz="1600" i="1" dirty="0" smtClean="0">
                <a:solidFill>
                  <a:schemeClr val="accent3">
                    <a:lumMod val="50000"/>
                  </a:schemeClr>
                </a:solidFill>
                <a:latin typeface="Arial" pitchFamily="34" charset="0"/>
                <a:cs typeface="Arial" pitchFamily="34" charset="0"/>
              </a:rPr>
              <a:t>cet avis ne vaut que pour l’exécution d’un jugement effectuée en vertu du présent chapitre et</a:t>
            </a:r>
          </a:p>
          <a:p>
            <a:pPr marL="92075" indent="-92075" algn="just"/>
            <a:r>
              <a:rPr lang="fr-CA" sz="1600" i="1" dirty="0" smtClean="0">
                <a:solidFill>
                  <a:schemeClr val="accent3">
                    <a:lumMod val="50000"/>
                  </a:schemeClr>
                </a:solidFill>
                <a:latin typeface="Arial" pitchFamily="34" charset="0"/>
                <a:cs typeface="Arial" pitchFamily="34" charset="0"/>
              </a:rPr>
              <a:t>n’empêche pas le dépôt d’un avis d’exécution pour l’exécution d’un jugement visée par le Code de procédure civile;</a:t>
            </a:r>
          </a:p>
          <a:p>
            <a:pPr marL="0" indent="0" algn="just">
              <a:buNone/>
            </a:pPr>
            <a:endParaRPr lang="fr-CA" sz="1800" dirty="0">
              <a:solidFill>
                <a:srgbClr val="082A48"/>
              </a:solidFill>
              <a:latin typeface="Arial" pitchFamily="34" charset="0"/>
              <a:cs typeface="Arial" pitchFamily="34" charset="0"/>
            </a:endParaRPr>
          </a:p>
        </p:txBody>
      </p:sp>
      <p:sp>
        <p:nvSpPr>
          <p:cNvPr id="16" name="Espace réservé du contenu 15"/>
          <p:cNvSpPr>
            <a:spLocks noGrp="1"/>
          </p:cNvSpPr>
          <p:nvPr>
            <p:ph sz="half" idx="2"/>
          </p:nvPr>
        </p:nvSpPr>
        <p:spPr>
          <a:xfrm>
            <a:off x="4648200" y="1417638"/>
            <a:ext cx="4038600" cy="4855840"/>
          </a:xfrm>
        </p:spPr>
        <p:txBody>
          <a:bodyPr>
            <a:noAutofit/>
          </a:bodyPr>
          <a:lstStyle/>
          <a:p>
            <a:pPr marL="92075" indent="-92075" algn="just"/>
            <a:endParaRPr lang="fr-CA" sz="1600" dirty="0" smtClean="0">
              <a:solidFill>
                <a:srgbClr val="082A48"/>
              </a:solidFill>
              <a:latin typeface="Arial" pitchFamily="34" charset="0"/>
              <a:cs typeface="Arial" pitchFamily="34" charset="0"/>
            </a:endParaRPr>
          </a:p>
          <a:p>
            <a:pPr marL="92075" indent="-92075" algn="just"/>
            <a:endParaRPr lang="fr-CA" sz="1600" dirty="0" smtClean="0">
              <a:solidFill>
                <a:srgbClr val="082A48"/>
              </a:solidFill>
              <a:latin typeface="Arial" pitchFamily="34" charset="0"/>
              <a:cs typeface="Arial" pitchFamily="34" charset="0"/>
            </a:endParaRPr>
          </a:p>
          <a:p>
            <a:pPr marL="92075" indent="-92075" algn="just">
              <a:buNone/>
            </a:pPr>
            <a:endParaRPr lang="fr-CA" sz="1600" dirty="0" smtClean="0">
              <a:solidFill>
                <a:srgbClr val="082A48"/>
              </a:solidFill>
              <a:latin typeface="Arial" pitchFamily="34" charset="0"/>
              <a:cs typeface="Arial" pitchFamily="34" charset="0"/>
            </a:endParaRPr>
          </a:p>
          <a:p>
            <a:pPr marL="92075" indent="-92075" algn="just"/>
            <a:r>
              <a:rPr lang="fr-CA" sz="1600" dirty="0" smtClean="0">
                <a:solidFill>
                  <a:srgbClr val="082A48"/>
                </a:solidFill>
                <a:latin typeface="Arial" pitchFamily="34" charset="0"/>
                <a:cs typeface="Arial" pitchFamily="34" charset="0"/>
              </a:rPr>
              <a:t>Le percepteur du lieu où l’ordre de payer a été donné est maintenant le saisissant;</a:t>
            </a:r>
          </a:p>
          <a:p>
            <a:pPr marL="92075" indent="-92075" algn="just">
              <a:buNone/>
            </a:pPr>
            <a:endParaRPr lang="fr-CA" sz="1600" dirty="0" smtClean="0">
              <a:solidFill>
                <a:srgbClr val="082A48"/>
              </a:solidFill>
              <a:latin typeface="Arial" pitchFamily="34" charset="0"/>
              <a:cs typeface="Arial" pitchFamily="34" charset="0"/>
            </a:endParaRPr>
          </a:p>
          <a:p>
            <a:pPr marL="92075" indent="-92075" algn="just"/>
            <a:r>
              <a:rPr lang="fr-CA" sz="1600" dirty="0" smtClean="0">
                <a:solidFill>
                  <a:srgbClr val="082A48"/>
                </a:solidFill>
                <a:latin typeface="Arial" pitchFamily="34" charset="0"/>
                <a:cs typeface="Arial" pitchFamily="34" charset="0"/>
              </a:rPr>
              <a:t>Conformément à l’article  682 n.c.p.c., il prépare un seul avis d’exécution par défendeur et le dépose au greffe du tribunal;</a:t>
            </a:r>
          </a:p>
          <a:p>
            <a:pPr marL="92075" indent="-92075" algn="just"/>
            <a:r>
              <a:rPr lang="fr-CA" sz="1600" dirty="0" smtClean="0">
                <a:solidFill>
                  <a:srgbClr val="082A48"/>
                </a:solidFill>
                <a:latin typeface="Arial" pitchFamily="34" charset="0"/>
                <a:cs typeface="Arial" pitchFamily="34" charset="0"/>
              </a:rPr>
              <a:t>Cet avis d’exécution ne vaut que pour un jugement effectué en vertu du C.p.p.;</a:t>
            </a:r>
          </a:p>
          <a:p>
            <a:pPr marL="92075" indent="-92075" algn="just"/>
            <a:endParaRPr lang="fr-CA" sz="1600" dirty="0" smtClean="0">
              <a:solidFill>
                <a:srgbClr val="082A48"/>
              </a:solidFill>
              <a:latin typeface="Arial" pitchFamily="34" charset="0"/>
              <a:cs typeface="Arial" pitchFamily="34" charset="0"/>
            </a:endParaRPr>
          </a:p>
          <a:p>
            <a:pPr marL="92075" indent="-92075" algn="just"/>
            <a:r>
              <a:rPr lang="fr-CA" sz="1600" dirty="0" smtClean="0">
                <a:solidFill>
                  <a:srgbClr val="082A48"/>
                </a:solidFill>
                <a:latin typeface="Arial" pitchFamily="34" charset="0"/>
                <a:cs typeface="Arial" pitchFamily="34" charset="0"/>
              </a:rPr>
              <a:t>Un autre avis peut être émis pour des jugements rendus en vertu du C.p.c.;</a:t>
            </a:r>
          </a:p>
        </p:txBody>
      </p:sp>
      <p:sp>
        <p:nvSpPr>
          <p:cNvPr id="17" name="Flèche droite 16"/>
          <p:cNvSpPr/>
          <p:nvPr/>
        </p:nvSpPr>
        <p:spPr>
          <a:xfrm>
            <a:off x="4282633" y="3370163"/>
            <a:ext cx="365567" cy="29901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8" name="Flèche droite 17"/>
          <p:cNvSpPr/>
          <p:nvPr/>
        </p:nvSpPr>
        <p:spPr>
          <a:xfrm>
            <a:off x="4282633" y="4211256"/>
            <a:ext cx="365567" cy="29901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9" name="Flèche droite 18"/>
          <p:cNvSpPr/>
          <p:nvPr/>
        </p:nvSpPr>
        <p:spPr>
          <a:xfrm>
            <a:off x="4282633" y="5144948"/>
            <a:ext cx="365567" cy="29901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0" name="Flèche droite 19"/>
          <p:cNvSpPr/>
          <p:nvPr/>
        </p:nvSpPr>
        <p:spPr>
          <a:xfrm>
            <a:off x="4252249" y="2538715"/>
            <a:ext cx="365567" cy="299012"/>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82284729"/>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Saisie en mains tierce</a:t>
            </a:r>
          </a:p>
        </p:txBody>
      </p:sp>
      <p:sp>
        <p:nvSpPr>
          <p:cNvPr id="6" name="ZoneTexte 5"/>
          <p:cNvSpPr txBox="1"/>
          <p:nvPr/>
        </p:nvSpPr>
        <p:spPr>
          <a:xfrm>
            <a:off x="4872941" y="1300049"/>
            <a:ext cx="3371467"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16</a:t>
            </a:r>
          </a:p>
        </p:txBody>
      </p:sp>
      <p:sp>
        <p:nvSpPr>
          <p:cNvPr id="10" name="Rectangle 9"/>
          <p:cNvSpPr/>
          <p:nvPr/>
        </p:nvSpPr>
        <p:spPr>
          <a:xfrm>
            <a:off x="355045" y="1635765"/>
            <a:ext cx="7889364" cy="338554"/>
          </a:xfrm>
          <a:prstGeom prst="rect">
            <a:avLst/>
          </a:prstGeom>
        </p:spPr>
        <p:txBody>
          <a:bodyPr wrap="square">
            <a:spAutoFit/>
          </a:bodyPr>
          <a:lstStyle/>
          <a:p>
            <a:pPr algn="just"/>
            <a:endParaRPr lang="fr-CA" sz="1600" dirty="0">
              <a:solidFill>
                <a:schemeClr val="accent3">
                  <a:lumMod val="50000"/>
                </a:schemeClr>
              </a:solidFill>
              <a:latin typeface="Arial" pitchFamily="34" charset="0"/>
              <a:cs typeface="Arial" pitchFamily="34" charset="0"/>
            </a:endParaRPr>
          </a:p>
        </p:txBody>
      </p:sp>
      <p:sp>
        <p:nvSpPr>
          <p:cNvPr id="22" name="Rectangle 21"/>
          <p:cNvSpPr/>
          <p:nvPr/>
        </p:nvSpPr>
        <p:spPr>
          <a:xfrm>
            <a:off x="4664597" y="1300049"/>
            <a:ext cx="4095114" cy="307777"/>
          </a:xfrm>
          <a:prstGeom prst="rect">
            <a:avLst/>
          </a:prstGeom>
        </p:spPr>
        <p:txBody>
          <a:bodyPr wrap="square">
            <a:spAutoFit/>
          </a:bodyPr>
          <a:lstStyle/>
          <a:p>
            <a:pPr algn="just"/>
            <a:r>
              <a:rPr lang="fr-CA" sz="1400" i="1" dirty="0" smtClean="0">
                <a:solidFill>
                  <a:schemeClr val="accent3">
                    <a:lumMod val="50000"/>
                  </a:schemeClr>
                </a:solidFill>
                <a:latin typeface="Arial" pitchFamily="34" charset="0"/>
                <a:cs typeface="Arial" pitchFamily="34" charset="0"/>
              </a:rPr>
              <a:t>.</a:t>
            </a:r>
            <a:endParaRPr lang="fr-CA" sz="1400" i="1" dirty="0">
              <a:solidFill>
                <a:schemeClr val="accent3">
                  <a:lumMod val="50000"/>
                </a:schemeClr>
              </a:solidFill>
              <a:latin typeface="Arial" pitchFamily="34" charset="0"/>
              <a:cs typeface="Arial" pitchFamily="34" charset="0"/>
            </a:endParaRPr>
          </a:p>
        </p:txBody>
      </p:sp>
      <p:sp>
        <p:nvSpPr>
          <p:cNvPr id="11" name="Rectangle 10"/>
          <p:cNvSpPr/>
          <p:nvPr/>
        </p:nvSpPr>
        <p:spPr>
          <a:xfrm>
            <a:off x="355045" y="1300049"/>
            <a:ext cx="8615335" cy="4185761"/>
          </a:xfrm>
          <a:prstGeom prst="rect">
            <a:avLst/>
          </a:prstGeom>
        </p:spPr>
        <p:txBody>
          <a:bodyPr wrap="square">
            <a:spAutoFit/>
          </a:bodyPr>
          <a:lstStyle/>
          <a:p>
            <a:pPr marL="358775" algn="just">
              <a:tabLst>
                <a:tab pos="7627938" algn="l"/>
                <a:tab pos="7894638" algn="l"/>
                <a:tab pos="7986713" algn="l"/>
              </a:tabLst>
            </a:pPr>
            <a:r>
              <a:rPr lang="fr-CA" sz="1600" i="1" dirty="0" smtClean="0">
                <a:solidFill>
                  <a:schemeClr val="accent3">
                    <a:lumMod val="50000"/>
                  </a:schemeClr>
                </a:solidFill>
                <a:latin typeface="Arial" pitchFamily="34" charset="0"/>
                <a:cs typeface="Arial" pitchFamily="34" charset="0"/>
              </a:rPr>
              <a:t>« 330. 2° le </a:t>
            </a:r>
            <a:r>
              <a:rPr lang="fr-CA" sz="1600" i="1" dirty="0" smtClean="0">
                <a:solidFill>
                  <a:srgbClr val="7030A0"/>
                </a:solidFill>
                <a:latin typeface="Arial" pitchFamily="34" charset="0"/>
                <a:cs typeface="Arial" pitchFamily="34" charset="0"/>
              </a:rPr>
              <a:t>percepteur procède lui-même</a:t>
            </a:r>
            <a:r>
              <a:rPr lang="fr-CA" sz="1600" i="1" dirty="0" smtClean="0">
                <a:solidFill>
                  <a:schemeClr val="accent3">
                    <a:lumMod val="50000"/>
                  </a:schemeClr>
                </a:solidFill>
                <a:latin typeface="Arial" pitchFamily="34" charset="0"/>
                <a:cs typeface="Arial" pitchFamily="34" charset="0"/>
              </a:rPr>
              <a:t>, comme l’huissier, </a:t>
            </a:r>
            <a:r>
              <a:rPr lang="fr-CA" sz="1600" i="1" dirty="0" smtClean="0">
                <a:solidFill>
                  <a:srgbClr val="7030A0"/>
                </a:solidFill>
                <a:latin typeface="Arial" pitchFamily="34" charset="0"/>
                <a:cs typeface="Arial" pitchFamily="34" charset="0"/>
              </a:rPr>
              <a:t>à la saisie en mains tierces d’une somme d’argent ou de revenus</a:t>
            </a:r>
            <a:r>
              <a:rPr lang="fr-CA" sz="1600" i="1" dirty="0" smtClean="0">
                <a:solidFill>
                  <a:schemeClr val="accent3">
                    <a:lumMod val="50000"/>
                  </a:schemeClr>
                </a:solidFill>
                <a:latin typeface="Arial" pitchFamily="34" charset="0"/>
                <a:cs typeface="Arial" pitchFamily="34" charset="0"/>
              </a:rPr>
              <a:t>, </a:t>
            </a:r>
            <a:r>
              <a:rPr lang="fr-CA" sz="1600" i="1" u="sng" dirty="0" smtClean="0">
                <a:solidFill>
                  <a:schemeClr val="accent3">
                    <a:lumMod val="50000"/>
                  </a:schemeClr>
                </a:solidFill>
                <a:latin typeface="Arial" pitchFamily="34" charset="0"/>
                <a:cs typeface="Arial" pitchFamily="34" charset="0"/>
              </a:rPr>
              <a:t>mais l’administration qui en résulte, y compris la réception de cette somme ou de ces revenus et leur distribution, est confiée au greffier </a:t>
            </a:r>
            <a:r>
              <a:rPr lang="fr-CA" sz="1600" i="1" dirty="0" smtClean="0">
                <a:solidFill>
                  <a:schemeClr val="accent3">
                    <a:lumMod val="50000"/>
                  </a:schemeClr>
                </a:solidFill>
                <a:latin typeface="Arial" pitchFamily="34" charset="0"/>
                <a:cs typeface="Arial" pitchFamily="34" charset="0"/>
              </a:rPr>
              <a:t>qu’il indique; </a:t>
            </a:r>
            <a:r>
              <a:rPr lang="fr-CA" sz="1600" i="1" dirty="0" smtClean="0">
                <a:solidFill>
                  <a:srgbClr val="7030A0"/>
                </a:solidFill>
                <a:latin typeface="Arial" pitchFamily="34" charset="0"/>
                <a:cs typeface="Arial" pitchFamily="34" charset="0"/>
              </a:rPr>
              <a:t>le percepteur signifie l’avis d’exécution au défendeur et au tiers-saisi </a:t>
            </a:r>
            <a:r>
              <a:rPr lang="fr-CA" sz="1600" i="1" dirty="0" smtClean="0">
                <a:solidFill>
                  <a:schemeClr val="accent3">
                    <a:lumMod val="50000"/>
                  </a:schemeClr>
                </a:solidFill>
                <a:latin typeface="Arial" pitchFamily="34" charset="0"/>
                <a:cs typeface="Arial" pitchFamily="34" charset="0"/>
              </a:rPr>
              <a:t>conformément à l’article 20 du présent code, mais il n’a pas à en informer les créanciers que le défendeur pourrait avoir ni à traiter la réclamation d’un tel créancier, </a:t>
            </a:r>
            <a:r>
              <a:rPr lang="fr-CA" sz="1600" i="1" dirty="0" smtClean="0">
                <a:solidFill>
                  <a:srgbClr val="50621D"/>
                </a:solidFill>
                <a:latin typeface="Arial" pitchFamily="34" charset="0"/>
                <a:cs typeface="Arial" pitchFamily="34" charset="0"/>
              </a:rPr>
              <a:t>ni à se joindre à une saisie en mains tierces entreprise antérieurement </a:t>
            </a:r>
            <a:r>
              <a:rPr lang="fr-CA" sz="1600" i="1" u="sng" dirty="0" smtClean="0">
                <a:solidFill>
                  <a:srgbClr val="50621D"/>
                </a:solidFill>
                <a:latin typeface="Arial" pitchFamily="34" charset="0"/>
                <a:cs typeface="Arial" pitchFamily="34" charset="0"/>
              </a:rPr>
              <a:t>par un huissier </a:t>
            </a:r>
            <a:r>
              <a:rPr lang="fr-CA" sz="1600" i="1" dirty="0" smtClean="0">
                <a:solidFill>
                  <a:schemeClr val="accent3">
                    <a:lumMod val="50000"/>
                  </a:schemeClr>
                </a:solidFill>
                <a:latin typeface="Arial" pitchFamily="34" charset="0"/>
                <a:cs typeface="Arial" pitchFamily="34" charset="0"/>
              </a:rPr>
              <a:t>dans un autre dossier si sa propre saisie porte sur d’autres sommes ou revenus que ceux indiqués dans l’avis d’exécution déposé par l’huissier;</a:t>
            </a: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smtClean="0">
              <a:solidFill>
                <a:schemeClr val="accent3">
                  <a:lumMod val="50000"/>
                </a:schemeClr>
              </a:solidFill>
              <a:latin typeface="Arial" pitchFamily="34" charset="0"/>
              <a:cs typeface="Arial" pitchFamily="34" charset="0"/>
            </a:endParaRPr>
          </a:p>
          <a:p>
            <a:pPr algn="just"/>
            <a:r>
              <a:rPr lang="fr-CA" i="1" dirty="0" smtClean="0">
                <a:solidFill>
                  <a:schemeClr val="tx2"/>
                </a:solidFill>
                <a:latin typeface="Arial" pitchFamily="34" charset="0"/>
                <a:cs typeface="Arial" pitchFamily="34" charset="0"/>
              </a:rPr>
              <a:t>Ainsi, dorénavant, le percepteur prévoit dans son avis d’exécution la saisie en mains tierces, signe lui-même l’avis d’exécution et indique qu’il confie au greffier la réception et la distribution des sommes qui seront déposées.  Il produit cet avis au greffe de la cour. À l’instar de la procédure actuelle, l’avis d’exécution peut être signifié par poste certifiée au défendeur et au tiers-saisi.</a:t>
            </a:r>
            <a:endParaRPr lang="fr-CA"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Déclaration</a:t>
            </a:r>
          </a:p>
        </p:txBody>
      </p:sp>
      <p:sp>
        <p:nvSpPr>
          <p:cNvPr id="6" name="ZoneTexte 5"/>
          <p:cNvSpPr txBox="1"/>
          <p:nvPr/>
        </p:nvSpPr>
        <p:spPr>
          <a:xfrm>
            <a:off x="4872941" y="1300049"/>
            <a:ext cx="3371467"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17</a:t>
            </a:r>
          </a:p>
        </p:txBody>
      </p:sp>
      <p:sp>
        <p:nvSpPr>
          <p:cNvPr id="10" name="Rectangle 9"/>
          <p:cNvSpPr/>
          <p:nvPr/>
        </p:nvSpPr>
        <p:spPr>
          <a:xfrm>
            <a:off x="355045" y="1635765"/>
            <a:ext cx="7889364" cy="338554"/>
          </a:xfrm>
          <a:prstGeom prst="rect">
            <a:avLst/>
          </a:prstGeom>
        </p:spPr>
        <p:txBody>
          <a:bodyPr wrap="square">
            <a:spAutoFit/>
          </a:bodyPr>
          <a:lstStyle/>
          <a:p>
            <a:pPr algn="just"/>
            <a:endParaRPr lang="fr-CA" sz="1600" dirty="0">
              <a:solidFill>
                <a:schemeClr val="accent3">
                  <a:lumMod val="50000"/>
                </a:schemeClr>
              </a:solidFill>
              <a:latin typeface="Arial" pitchFamily="34" charset="0"/>
              <a:cs typeface="Arial" pitchFamily="34" charset="0"/>
            </a:endParaRPr>
          </a:p>
        </p:txBody>
      </p:sp>
      <p:sp>
        <p:nvSpPr>
          <p:cNvPr id="22" name="Rectangle 21"/>
          <p:cNvSpPr/>
          <p:nvPr/>
        </p:nvSpPr>
        <p:spPr>
          <a:xfrm>
            <a:off x="4664597" y="1300049"/>
            <a:ext cx="4095114" cy="307777"/>
          </a:xfrm>
          <a:prstGeom prst="rect">
            <a:avLst/>
          </a:prstGeom>
        </p:spPr>
        <p:txBody>
          <a:bodyPr wrap="square">
            <a:spAutoFit/>
          </a:bodyPr>
          <a:lstStyle/>
          <a:p>
            <a:pPr algn="just"/>
            <a:r>
              <a:rPr lang="fr-CA" sz="1400" i="1" dirty="0" smtClean="0">
                <a:solidFill>
                  <a:schemeClr val="accent3">
                    <a:lumMod val="50000"/>
                  </a:schemeClr>
                </a:solidFill>
                <a:latin typeface="Arial" pitchFamily="34" charset="0"/>
                <a:cs typeface="Arial" pitchFamily="34" charset="0"/>
              </a:rPr>
              <a:t>.</a:t>
            </a:r>
            <a:endParaRPr lang="fr-CA" sz="1400" i="1" dirty="0">
              <a:solidFill>
                <a:schemeClr val="accent3">
                  <a:lumMod val="50000"/>
                </a:schemeClr>
              </a:solidFill>
              <a:latin typeface="Arial" pitchFamily="34" charset="0"/>
              <a:cs typeface="Arial" pitchFamily="34" charset="0"/>
            </a:endParaRPr>
          </a:p>
        </p:txBody>
      </p:sp>
      <p:sp>
        <p:nvSpPr>
          <p:cNvPr id="11" name="Rectangle 10"/>
          <p:cNvSpPr/>
          <p:nvPr/>
        </p:nvSpPr>
        <p:spPr>
          <a:xfrm>
            <a:off x="338863" y="1300049"/>
            <a:ext cx="8615335" cy="4985980"/>
          </a:xfrm>
          <a:prstGeom prst="rect">
            <a:avLst/>
          </a:prstGeom>
        </p:spPr>
        <p:txBody>
          <a:bodyPr wrap="square">
            <a:spAutoFit/>
          </a:bodyPr>
          <a:lstStyle/>
          <a:p>
            <a:pPr marL="358775" algn="just">
              <a:tabLst>
                <a:tab pos="7986713" algn="l"/>
                <a:tab pos="8067675" algn="l"/>
              </a:tabLst>
            </a:pPr>
            <a:r>
              <a:rPr lang="fr-CA" sz="1600" dirty="0" err="1" smtClean="0">
                <a:solidFill>
                  <a:srgbClr val="50621D"/>
                </a:solidFill>
                <a:latin typeface="Arial" pitchFamily="34" charset="0"/>
                <a:cs typeface="Arial" pitchFamily="34" charset="0"/>
              </a:rPr>
              <a:t>C.p.c</a:t>
            </a:r>
            <a:r>
              <a:rPr lang="fr-CA" sz="1600" dirty="0" smtClean="0">
                <a:solidFill>
                  <a:srgbClr val="50621D"/>
                </a:solidFill>
                <a:latin typeface="Arial" pitchFamily="34" charset="0"/>
                <a:cs typeface="Arial" pitchFamily="34" charset="0"/>
              </a:rPr>
              <a:t>. « 711. L'avis d'exécution signifié au tiers-saisi lui enjoint de déclarer à </a:t>
            </a:r>
          </a:p>
          <a:p>
            <a:pPr marL="358775" algn="just">
              <a:tabLst>
                <a:tab pos="7986713" algn="l"/>
                <a:tab pos="8067675" algn="l"/>
              </a:tabLst>
            </a:pPr>
            <a:r>
              <a:rPr lang="fr-CA" sz="1600" dirty="0" smtClean="0">
                <a:solidFill>
                  <a:srgbClr val="50621D"/>
                </a:solidFill>
                <a:latin typeface="Arial" pitchFamily="34" charset="0"/>
                <a:cs typeface="Arial" pitchFamily="34" charset="0"/>
              </a:rPr>
              <a:t>l'huissier, dans un délai de 10 jours, le montant, la cause et les modalités de</a:t>
            </a:r>
          </a:p>
          <a:p>
            <a:pPr marL="358775" algn="just">
              <a:tabLst>
                <a:tab pos="7986713" algn="l"/>
                <a:tab pos="8067675" algn="l"/>
              </a:tabLst>
            </a:pPr>
            <a:r>
              <a:rPr lang="fr-CA" sz="1600" dirty="0" smtClean="0">
                <a:solidFill>
                  <a:srgbClr val="50621D"/>
                </a:solidFill>
                <a:latin typeface="Arial" pitchFamily="34" charset="0"/>
                <a:cs typeface="Arial" pitchFamily="34" charset="0"/>
              </a:rPr>
              <a:t>toute dette qu'il a ou qu'il pourrait avoir envers le débiteur au moment de sa </a:t>
            </a:r>
          </a:p>
          <a:p>
            <a:pPr marL="358775" algn="just">
              <a:tabLst>
                <a:tab pos="7986713" algn="l"/>
                <a:tab pos="8067675" algn="l"/>
              </a:tabLst>
            </a:pPr>
            <a:r>
              <a:rPr lang="fr-CA" sz="1600" dirty="0" smtClean="0">
                <a:solidFill>
                  <a:srgbClr val="50621D"/>
                </a:solidFill>
                <a:latin typeface="Arial" pitchFamily="34" charset="0"/>
                <a:cs typeface="Arial" pitchFamily="34" charset="0"/>
              </a:rPr>
              <a:t>déclaration. Le tiers-saisi doit aussi fournir avec sa déclaration un état détaillé</a:t>
            </a:r>
          </a:p>
          <a:p>
            <a:pPr marL="358775" algn="just">
              <a:tabLst>
                <a:tab pos="7986713" algn="l"/>
                <a:tab pos="8067675" algn="l"/>
              </a:tabLst>
            </a:pPr>
            <a:r>
              <a:rPr lang="fr-CA" sz="1600" dirty="0" smtClean="0">
                <a:solidFill>
                  <a:srgbClr val="50621D"/>
                </a:solidFill>
                <a:latin typeface="Arial" pitchFamily="34" charset="0"/>
                <a:cs typeface="Arial" pitchFamily="34" charset="0"/>
              </a:rPr>
              <a:t> des biens du débiteur qu'il a en sa possession et indiquer en vertu de quel titre</a:t>
            </a:r>
          </a:p>
          <a:p>
            <a:pPr marL="358775" algn="just">
              <a:tabLst>
                <a:tab pos="7986713" algn="l"/>
                <a:tab pos="8067675" algn="l"/>
              </a:tabLst>
            </a:pPr>
            <a:r>
              <a:rPr lang="fr-CA" sz="1600" dirty="0" smtClean="0">
                <a:solidFill>
                  <a:srgbClr val="50621D"/>
                </a:solidFill>
                <a:latin typeface="Arial" pitchFamily="34" charset="0"/>
                <a:cs typeface="Arial" pitchFamily="34" charset="0"/>
              </a:rPr>
              <a:t> il les détient. Il doit également dénoncer les saisies pratiquées entre ses mains.</a:t>
            </a:r>
          </a:p>
          <a:p>
            <a:pPr marL="358775" algn="just">
              <a:tabLst>
                <a:tab pos="7986713" algn="l"/>
                <a:tab pos="8067675" algn="l"/>
              </a:tabLst>
            </a:pPr>
            <a:r>
              <a:rPr lang="fr-CA" sz="1600" dirty="0" smtClean="0">
                <a:solidFill>
                  <a:srgbClr val="50621D"/>
                </a:solidFill>
                <a:latin typeface="Arial" pitchFamily="34" charset="0"/>
                <a:cs typeface="Arial" pitchFamily="34" charset="0"/>
              </a:rPr>
              <a:t>L'huissier dépose la déclaration du tiers-saisi au greffe et la notifie au créancier </a:t>
            </a:r>
          </a:p>
          <a:p>
            <a:pPr marL="358775" algn="just">
              <a:tabLst>
                <a:tab pos="7986713" algn="l"/>
                <a:tab pos="8067675" algn="l"/>
              </a:tabLst>
            </a:pPr>
            <a:r>
              <a:rPr lang="fr-CA" sz="1600" dirty="0" smtClean="0">
                <a:solidFill>
                  <a:srgbClr val="50621D"/>
                </a:solidFill>
                <a:latin typeface="Arial" pitchFamily="34" charset="0"/>
                <a:cs typeface="Arial" pitchFamily="34" charset="0"/>
              </a:rPr>
              <a:t>saisissant et au débiteur, lesquels peuvent, dans les 10 jours de la déclaration,</a:t>
            </a:r>
          </a:p>
          <a:p>
            <a:pPr marL="358775" algn="just">
              <a:tabLst>
                <a:tab pos="7986713" algn="l"/>
                <a:tab pos="8067675" algn="l"/>
              </a:tabLst>
            </a:pPr>
            <a:r>
              <a:rPr lang="fr-CA" sz="1600" dirty="0" smtClean="0">
                <a:solidFill>
                  <a:srgbClr val="50621D"/>
                </a:solidFill>
                <a:latin typeface="Arial" pitchFamily="34" charset="0"/>
                <a:cs typeface="Arial" pitchFamily="34" charset="0"/>
              </a:rPr>
              <a:t> la contester. Si l'exécution concerne plusieurs jugements ou si plus d'un créancier</a:t>
            </a:r>
          </a:p>
          <a:p>
            <a:pPr marL="358775" algn="just">
              <a:tabLst>
                <a:tab pos="7986713" algn="l"/>
                <a:tab pos="8067675" algn="l"/>
              </a:tabLst>
            </a:pPr>
            <a:r>
              <a:rPr lang="fr-CA" sz="1600" dirty="0" smtClean="0">
                <a:solidFill>
                  <a:srgbClr val="50621D"/>
                </a:solidFill>
                <a:latin typeface="Arial" pitchFamily="34" charset="0"/>
                <a:cs typeface="Arial" pitchFamily="34" charset="0"/>
              </a:rPr>
              <a:t> s'y est joint, l'huissier dépose la déclaration dans chacun des dossiers concernés. »</a:t>
            </a: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smtClean="0">
              <a:solidFill>
                <a:schemeClr val="accent3">
                  <a:lumMod val="50000"/>
                </a:schemeClr>
              </a:solidFill>
              <a:latin typeface="Arial" pitchFamily="34" charset="0"/>
              <a:cs typeface="Arial" pitchFamily="34" charset="0"/>
            </a:endParaRPr>
          </a:p>
          <a:p>
            <a:pPr algn="just"/>
            <a:r>
              <a:rPr lang="fr-CA" i="1" dirty="0" smtClean="0">
                <a:solidFill>
                  <a:schemeClr val="accent1">
                    <a:lumMod val="50000"/>
                  </a:schemeClr>
                </a:solidFill>
                <a:latin typeface="Arial" pitchFamily="34" charset="0"/>
                <a:cs typeface="Arial" pitchFamily="34" charset="0"/>
              </a:rPr>
              <a:t>Ainsi, dorénavant, le percepteur prévoit dans son avis d’exécution la saisie en mains tierces, signe lui-même l’avis d’exécution et indique qu’il confie au greffier la réception et la distribution des sommes qui seront déposées.  Il produit cet avis au greffe de la cour. À l’instar de la procédure actuelle, l’avis d’exécution peut être signifié par poste certifiée au défendeur et au tiers-saisi. Il doit notifier la déclaration du tiers-saisi au débiteur. </a:t>
            </a:r>
            <a:r>
              <a:rPr lang="fr-CA" dirty="0" smtClean="0">
                <a:solidFill>
                  <a:schemeClr val="accent1">
                    <a:lumMod val="50000"/>
                  </a:schemeClr>
                </a:solidFill>
                <a:latin typeface="Arial" pitchFamily="34" charset="0"/>
                <a:cs typeface="Arial" pitchFamily="34" charset="0"/>
              </a:rPr>
              <a:t>L’article 698 </a:t>
            </a:r>
            <a:r>
              <a:rPr lang="fr-CA" dirty="0" err="1" smtClean="0">
                <a:solidFill>
                  <a:schemeClr val="accent1">
                    <a:lumMod val="50000"/>
                  </a:schemeClr>
                </a:solidFill>
                <a:latin typeface="Arial" pitchFamily="34" charset="0"/>
                <a:cs typeface="Arial" pitchFamily="34" charset="0"/>
              </a:rPr>
              <a:t>n.c.p.c</a:t>
            </a:r>
            <a:r>
              <a:rPr lang="fr-CA" dirty="0" smtClean="0">
                <a:solidFill>
                  <a:schemeClr val="accent1">
                    <a:lumMod val="50000"/>
                  </a:schemeClr>
                </a:solidFill>
                <a:latin typeface="Arial" pitchFamily="34" charset="0"/>
                <a:cs typeface="Arial" pitchFamily="34" charset="0"/>
              </a:rPr>
              <a:t>. établit la portion saisissable des revenus.</a:t>
            </a:r>
            <a:endParaRPr lang="fr-CA" i="1"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Saisie des biens meubles</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18</a:t>
            </a:r>
          </a:p>
        </p:txBody>
      </p:sp>
      <p:sp>
        <p:nvSpPr>
          <p:cNvPr id="10" name="Rectangle 9"/>
          <p:cNvSpPr/>
          <p:nvPr/>
        </p:nvSpPr>
        <p:spPr>
          <a:xfrm>
            <a:off x="355045" y="1635765"/>
            <a:ext cx="7889364" cy="4524315"/>
          </a:xfrm>
          <a:prstGeom prst="rect">
            <a:avLst/>
          </a:prstGeom>
        </p:spPr>
        <p:txBody>
          <a:bodyPr wrap="square">
            <a:spAutoFit/>
          </a:bodyPr>
          <a:lstStyle/>
          <a:p>
            <a:pPr algn="just"/>
            <a:r>
              <a:rPr lang="fr-CA" dirty="0" smtClean="0">
                <a:solidFill>
                  <a:schemeClr val="tx2"/>
                </a:solidFill>
                <a:latin typeface="Arial" pitchFamily="34" charset="0"/>
                <a:cs typeface="Arial" pitchFamily="34" charset="0"/>
              </a:rPr>
              <a:t>Le dernier paragraphe de l’article 330 prévoit les règles relatives à la saisie des biens meubles:</a:t>
            </a:r>
          </a:p>
          <a:p>
            <a:pPr algn="just"/>
            <a:endParaRPr lang="fr-CA" dirty="0" smtClean="0"/>
          </a:p>
          <a:p>
            <a:pPr marL="358775" algn="just"/>
            <a:r>
              <a:rPr lang="fr-CA" sz="1600" i="1" dirty="0" smtClean="0">
                <a:solidFill>
                  <a:schemeClr val="accent3">
                    <a:lumMod val="50000"/>
                  </a:schemeClr>
                </a:solidFill>
                <a:latin typeface="Arial" pitchFamily="34" charset="0"/>
                <a:cs typeface="Arial" pitchFamily="34" charset="0"/>
              </a:rPr>
              <a:t>3° le percepteur est tenu de faire appel a un </a:t>
            </a:r>
            <a:r>
              <a:rPr lang="fr-CA" sz="1600" i="1" dirty="0" smtClean="0">
                <a:solidFill>
                  <a:srgbClr val="7030A0"/>
                </a:solidFill>
                <a:latin typeface="Arial" pitchFamily="34" charset="0"/>
                <a:cs typeface="Arial" pitchFamily="34" charset="0"/>
              </a:rPr>
              <a:t>huissier</a:t>
            </a:r>
            <a:r>
              <a:rPr lang="fr-CA" sz="1600" i="1" dirty="0" smtClean="0">
                <a:solidFill>
                  <a:schemeClr val="accent3">
                    <a:lumMod val="50000"/>
                  </a:schemeClr>
                </a:solidFill>
                <a:latin typeface="Arial" pitchFamily="34" charset="0"/>
                <a:cs typeface="Arial" pitchFamily="34" charset="0"/>
              </a:rPr>
              <a:t> pour saisir des biens</a:t>
            </a:r>
          </a:p>
          <a:p>
            <a:pPr marL="358775" algn="just"/>
            <a:r>
              <a:rPr lang="fr-CA" sz="1600" i="1" dirty="0" smtClean="0">
                <a:solidFill>
                  <a:schemeClr val="accent3">
                    <a:lumMod val="50000"/>
                  </a:schemeClr>
                </a:solidFill>
                <a:latin typeface="Arial" pitchFamily="34" charset="0"/>
                <a:cs typeface="Arial" pitchFamily="34" charset="0"/>
              </a:rPr>
              <a:t>meubles ou immeubles, </a:t>
            </a:r>
            <a:r>
              <a:rPr lang="fr-CA" sz="1600" i="1" dirty="0" smtClean="0">
                <a:solidFill>
                  <a:srgbClr val="7030A0"/>
                </a:solidFill>
                <a:latin typeface="Arial" pitchFamily="34" charset="0"/>
                <a:cs typeface="Arial" pitchFamily="34" charset="0"/>
              </a:rPr>
              <a:t>de lui donner ses instructions </a:t>
            </a:r>
            <a:r>
              <a:rPr lang="fr-CA" sz="1600" i="1" dirty="0" smtClean="0">
                <a:solidFill>
                  <a:schemeClr val="accent3">
                    <a:lumMod val="50000"/>
                  </a:schemeClr>
                </a:solidFill>
                <a:latin typeface="Arial" pitchFamily="34" charset="0"/>
                <a:cs typeface="Arial" pitchFamily="34" charset="0"/>
              </a:rPr>
              <a:t>et </a:t>
            </a:r>
            <a:r>
              <a:rPr lang="fr-CA" sz="1600" i="1" dirty="0" smtClean="0">
                <a:solidFill>
                  <a:srgbClr val="7030A0"/>
                </a:solidFill>
                <a:latin typeface="Arial" pitchFamily="34" charset="0"/>
                <a:cs typeface="Arial" pitchFamily="34" charset="0"/>
              </a:rPr>
              <a:t>de modifier en</a:t>
            </a:r>
          </a:p>
          <a:p>
            <a:pPr marL="358775" algn="just"/>
            <a:r>
              <a:rPr lang="fr-CA" sz="1600" i="1" dirty="0" smtClean="0">
                <a:solidFill>
                  <a:srgbClr val="7030A0"/>
                </a:solidFill>
                <a:latin typeface="Arial" pitchFamily="34" charset="0"/>
                <a:cs typeface="Arial" pitchFamily="34" charset="0"/>
              </a:rPr>
              <a:t>conséquence l’avis d’exécution</a:t>
            </a:r>
            <a:r>
              <a:rPr lang="fr-CA" sz="1600" i="1" dirty="0" smtClean="0">
                <a:solidFill>
                  <a:schemeClr val="accent3">
                    <a:lumMod val="50000"/>
                  </a:schemeClr>
                </a:solidFill>
                <a:latin typeface="Arial" pitchFamily="34" charset="0"/>
                <a:cs typeface="Arial" pitchFamily="34" charset="0"/>
              </a:rPr>
              <a:t>; en ce cas, </a:t>
            </a:r>
            <a:r>
              <a:rPr lang="fr-CA" sz="1600" i="1" u="sng" dirty="0" smtClean="0">
                <a:solidFill>
                  <a:schemeClr val="accent3">
                    <a:lumMod val="50000"/>
                  </a:schemeClr>
                </a:solidFill>
                <a:latin typeface="Arial" pitchFamily="34" charset="0"/>
                <a:cs typeface="Arial" pitchFamily="34" charset="0"/>
              </a:rPr>
              <a:t>si un avis d’exécution d’un jugement</a:t>
            </a:r>
          </a:p>
          <a:p>
            <a:pPr marL="358775" algn="just"/>
            <a:r>
              <a:rPr lang="fr-CA" sz="1600" i="1" u="sng" dirty="0" smtClean="0">
                <a:solidFill>
                  <a:schemeClr val="accent3">
                    <a:lumMod val="50000"/>
                  </a:schemeClr>
                </a:solidFill>
                <a:latin typeface="Arial" pitchFamily="34" charset="0"/>
                <a:cs typeface="Arial" pitchFamily="34" charset="0"/>
              </a:rPr>
              <a:t>a déjà été déposé</a:t>
            </a:r>
            <a:r>
              <a:rPr lang="fr-CA" sz="1600" i="1" dirty="0" smtClean="0">
                <a:solidFill>
                  <a:schemeClr val="accent3">
                    <a:lumMod val="50000"/>
                  </a:schemeClr>
                </a:solidFill>
                <a:latin typeface="Arial" pitchFamily="34" charset="0"/>
                <a:cs typeface="Arial" pitchFamily="34" charset="0"/>
              </a:rPr>
              <a:t> dans un autre dossier </a:t>
            </a:r>
            <a:r>
              <a:rPr lang="fr-CA" sz="1600" i="1" u="sng" dirty="0" smtClean="0">
                <a:solidFill>
                  <a:schemeClr val="accent3">
                    <a:lumMod val="50000"/>
                  </a:schemeClr>
                </a:solidFill>
                <a:latin typeface="Arial" pitchFamily="34" charset="0"/>
                <a:cs typeface="Arial" pitchFamily="34" charset="0"/>
              </a:rPr>
              <a:t>par un huissier </a:t>
            </a:r>
            <a:r>
              <a:rPr lang="fr-CA" sz="1600" i="1" dirty="0" smtClean="0">
                <a:solidFill>
                  <a:schemeClr val="accent3">
                    <a:lumMod val="50000"/>
                  </a:schemeClr>
                </a:solidFill>
                <a:latin typeface="Arial" pitchFamily="34" charset="0"/>
                <a:cs typeface="Arial" pitchFamily="34" charset="0"/>
              </a:rPr>
              <a:t>antérieurement à la</a:t>
            </a:r>
          </a:p>
          <a:p>
            <a:pPr marL="358775" algn="just"/>
            <a:r>
              <a:rPr lang="fr-CA" sz="1600" i="1" dirty="0" smtClean="0">
                <a:solidFill>
                  <a:schemeClr val="accent3">
                    <a:lumMod val="50000"/>
                  </a:schemeClr>
                </a:solidFill>
                <a:latin typeface="Arial" pitchFamily="34" charset="0"/>
                <a:cs typeface="Arial" pitchFamily="34" charset="0"/>
              </a:rPr>
              <a:t>demande du percepteur, </a:t>
            </a:r>
            <a:r>
              <a:rPr lang="fr-CA" sz="1600" i="1" u="sng" dirty="0" smtClean="0">
                <a:solidFill>
                  <a:schemeClr val="accent3">
                    <a:lumMod val="50000"/>
                  </a:schemeClr>
                </a:solidFill>
                <a:latin typeface="Arial" pitchFamily="34" charset="0"/>
                <a:cs typeface="Arial" pitchFamily="34" charset="0"/>
              </a:rPr>
              <a:t>l’huissier chargé d’agir par le percepteur se joint à la</a:t>
            </a:r>
          </a:p>
          <a:p>
            <a:pPr marL="358775" algn="just"/>
            <a:r>
              <a:rPr lang="fr-CA" sz="1600" i="1" u="sng" dirty="0" smtClean="0">
                <a:solidFill>
                  <a:schemeClr val="accent3">
                    <a:lumMod val="50000"/>
                  </a:schemeClr>
                </a:solidFill>
                <a:latin typeface="Arial" pitchFamily="34" charset="0"/>
                <a:cs typeface="Arial" pitchFamily="34" charset="0"/>
              </a:rPr>
              <a:t>saisie déjà entreprise</a:t>
            </a:r>
            <a:r>
              <a:rPr lang="fr-CA" sz="1600" i="1" dirty="0" smtClean="0">
                <a:solidFill>
                  <a:schemeClr val="accent3">
                    <a:lumMod val="50000"/>
                  </a:schemeClr>
                </a:solidFill>
                <a:latin typeface="Arial" pitchFamily="34" charset="0"/>
                <a:cs typeface="Arial" pitchFamily="34" charset="0"/>
              </a:rPr>
              <a:t>.</a:t>
            </a:r>
          </a:p>
          <a:p>
            <a:pPr marL="358775" algn="just"/>
            <a:r>
              <a:rPr lang="fr-CA" sz="1600" i="1" dirty="0" smtClean="0">
                <a:solidFill>
                  <a:schemeClr val="accent3">
                    <a:lumMod val="50000"/>
                  </a:schemeClr>
                </a:solidFill>
                <a:latin typeface="Arial" pitchFamily="34" charset="0"/>
                <a:cs typeface="Arial" pitchFamily="34" charset="0"/>
              </a:rPr>
              <a:t>Le percepteur n’est tenu de verser aucune avance pour couvrir les frais de</a:t>
            </a:r>
          </a:p>
          <a:p>
            <a:pPr marL="358775" algn="just"/>
            <a:r>
              <a:rPr lang="fr-CA" sz="1600" i="1" dirty="0" smtClean="0">
                <a:solidFill>
                  <a:schemeClr val="accent3">
                    <a:lumMod val="50000"/>
                  </a:schemeClr>
                </a:solidFill>
                <a:latin typeface="Arial" pitchFamily="34" charset="0"/>
                <a:cs typeface="Arial" pitchFamily="34" charset="0"/>
              </a:rPr>
              <a:t>garde ou autres débours occasionnés par l’exécution. ≫.</a:t>
            </a:r>
          </a:p>
          <a:p>
            <a:pPr marL="358775" algn="just"/>
            <a:endParaRPr lang="fr-CA" sz="1600" i="1" dirty="0" smtClean="0">
              <a:solidFill>
                <a:schemeClr val="accent3">
                  <a:lumMod val="50000"/>
                </a:schemeClr>
              </a:solidFill>
              <a:latin typeface="Arial" pitchFamily="34" charset="0"/>
              <a:cs typeface="Arial" pitchFamily="34" charset="0"/>
            </a:endParaRPr>
          </a:p>
          <a:p>
            <a:pPr algn="just"/>
            <a:r>
              <a:rPr lang="fr-CA" dirty="0" smtClean="0">
                <a:solidFill>
                  <a:srgbClr val="002060"/>
                </a:solidFill>
                <a:latin typeface="Arial" pitchFamily="34" charset="0"/>
                <a:cs typeface="Arial" pitchFamily="34" charset="0"/>
              </a:rPr>
              <a:t>À l’instar de la procédure actuelle, le percepteur doit faire appel à un huissier pour saisir les biens meubles. Il remet son avis d’exécution à l’huissier en indiquant ses instructions.  L’huissier agit ici à titre d’huissier exécutant et non de saisissant.  Le percepteur devra modifier l’avis s’il veut donner de nouvelles instructions.  </a:t>
            </a:r>
          </a:p>
        </p:txBody>
      </p:sp>
    </p:spTree>
    <p:extLst>
      <p:ext uri="{BB962C8B-B14F-4D97-AF65-F5344CB8AC3E}">
        <p14:creationId xmlns:p14="http://schemas.microsoft.com/office/powerpoint/2010/main" val="2082284729"/>
      </p:ext>
    </p:extLst>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535531"/>
          </a:xfrm>
          <a:prstGeom prst="rect">
            <a:avLst/>
          </a:prstGeom>
          <a:noFill/>
        </p:spPr>
        <p:txBody>
          <a:bodyPr wrap="square" rtlCol="0">
            <a:spAutoFit/>
          </a:bodyPr>
          <a:lstStyle/>
          <a:p>
            <a:pPr>
              <a:lnSpc>
                <a:spcPct val="80000"/>
              </a:lnSpc>
            </a:pPr>
            <a:r>
              <a:rPr lang="fr-FR" sz="3600" dirty="0" smtClean="0">
                <a:solidFill>
                  <a:srgbClr val="50621D"/>
                </a:solidFill>
                <a:latin typeface="Arial" pitchFamily="34" charset="0"/>
                <a:cs typeface="Arial" pitchFamily="34" charset="0"/>
              </a:rPr>
              <a:t>Introduction</a:t>
            </a:r>
          </a:p>
        </p:txBody>
      </p:sp>
      <p:sp>
        <p:nvSpPr>
          <p:cNvPr id="6" name="ZoneTexte 5"/>
          <p:cNvSpPr txBox="1"/>
          <p:nvPr/>
        </p:nvSpPr>
        <p:spPr>
          <a:xfrm>
            <a:off x="338863" y="1300049"/>
            <a:ext cx="7905546" cy="4493538"/>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a:p>
            <a:pPr>
              <a:buFont typeface="Arial" pitchFamily="34" charset="0"/>
              <a:buChar char="•"/>
            </a:pPr>
            <a:r>
              <a:rPr lang="fr-CA" sz="2800" dirty="0" smtClean="0">
                <a:solidFill>
                  <a:srgbClr val="082A48"/>
                </a:solidFill>
                <a:latin typeface="Arial" pitchFamily="34" charset="0"/>
                <a:cs typeface="Arial" pitchFamily="34" charset="0"/>
              </a:rPr>
              <a:t>Présentation de l’oratrice</a:t>
            </a:r>
          </a:p>
          <a:p>
            <a:pPr>
              <a:buFont typeface="Arial" pitchFamily="34" charset="0"/>
              <a:buChar char="•"/>
            </a:pPr>
            <a:endParaRPr lang="fr-CA" sz="2800" dirty="0" smtClean="0">
              <a:solidFill>
                <a:srgbClr val="082A48"/>
              </a:solidFill>
              <a:latin typeface="Arial" pitchFamily="34" charset="0"/>
              <a:cs typeface="Arial" pitchFamily="34" charset="0"/>
            </a:endParaRPr>
          </a:p>
          <a:p>
            <a:pPr>
              <a:buFont typeface="Arial" pitchFamily="34" charset="0"/>
              <a:buChar char="•"/>
            </a:pPr>
            <a:endParaRPr lang="fr-CA" sz="2800" dirty="0" smtClean="0">
              <a:solidFill>
                <a:srgbClr val="082A48"/>
              </a:solidFill>
              <a:latin typeface="Arial" pitchFamily="34" charset="0"/>
              <a:cs typeface="Arial" pitchFamily="34" charset="0"/>
            </a:endParaRPr>
          </a:p>
          <a:p>
            <a:pPr>
              <a:buFont typeface="Arial" pitchFamily="34" charset="0"/>
              <a:buChar char="•"/>
            </a:pPr>
            <a:r>
              <a:rPr lang="fr-CA" sz="2800" dirty="0" smtClean="0">
                <a:solidFill>
                  <a:srgbClr val="082A48"/>
                </a:solidFill>
                <a:latin typeface="Arial" pitchFamily="34" charset="0"/>
                <a:cs typeface="Arial" pitchFamily="34" charset="0"/>
              </a:rPr>
              <a:t>Objectifs visés par la formation</a:t>
            </a:r>
          </a:p>
          <a:p>
            <a:pPr>
              <a:buFont typeface="Arial" pitchFamily="34" charset="0"/>
              <a:buChar char="•"/>
            </a:pPr>
            <a:endParaRPr lang="fr-CA" sz="2800" dirty="0" smtClean="0">
              <a:solidFill>
                <a:srgbClr val="082A48"/>
              </a:solidFill>
              <a:latin typeface="Arial" pitchFamily="34" charset="0"/>
              <a:cs typeface="Arial" pitchFamily="34" charset="0"/>
            </a:endParaRPr>
          </a:p>
          <a:p>
            <a:pPr>
              <a:buFont typeface="Arial" pitchFamily="34" charset="0"/>
              <a:buChar char="•"/>
            </a:pPr>
            <a:endParaRPr lang="fr-CA" sz="2800" dirty="0" smtClean="0">
              <a:solidFill>
                <a:srgbClr val="082A48"/>
              </a:solidFill>
              <a:latin typeface="Arial" pitchFamily="34" charset="0"/>
              <a:cs typeface="Arial" pitchFamily="34" charset="0"/>
            </a:endParaRPr>
          </a:p>
          <a:p>
            <a:pPr>
              <a:buFont typeface="Arial" pitchFamily="34" charset="0"/>
              <a:buChar char="•"/>
            </a:pPr>
            <a:r>
              <a:rPr lang="fr-CA" sz="2800" dirty="0" smtClean="0">
                <a:solidFill>
                  <a:srgbClr val="082A48"/>
                </a:solidFill>
                <a:latin typeface="Arial" pitchFamily="34" charset="0"/>
                <a:cs typeface="Arial" pitchFamily="34" charset="0"/>
              </a:rPr>
              <a:t>Exposé sommaire du sujet</a:t>
            </a:r>
          </a:p>
          <a:p>
            <a:endParaRPr lang="ro-RO" sz="2400" dirty="0" smtClean="0">
              <a:solidFill>
                <a:srgbClr val="082A48"/>
              </a:solidFill>
            </a:endParaRPr>
          </a:p>
          <a:p>
            <a:endParaRPr lang="it-IT" sz="1400" dirty="0" smtClean="0">
              <a:solidFill>
                <a:srgbClr val="082A48"/>
              </a:solidFill>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a:t>
            </a:r>
          </a:p>
        </p:txBody>
      </p:sp>
    </p:spTree>
    <p:extLst>
      <p:ext uri="{BB962C8B-B14F-4D97-AF65-F5344CB8AC3E}">
        <p14:creationId xmlns:p14="http://schemas.microsoft.com/office/powerpoint/2010/main" val="208228472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880241"/>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Saisie des biens meubles</a:t>
            </a:r>
          </a:p>
          <a:p>
            <a:pPr>
              <a:lnSpc>
                <a:spcPct val="80000"/>
              </a:lnSpc>
            </a:pPr>
            <a:r>
              <a:rPr lang="fr-FR" sz="3200" dirty="0" smtClean="0">
                <a:solidFill>
                  <a:srgbClr val="50621D"/>
                </a:solidFill>
                <a:latin typeface="Arial" pitchFamily="34" charset="0"/>
                <a:cs typeface="Arial" pitchFamily="34" charset="0"/>
              </a:rPr>
              <a:t>- Véhicule automobile - </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19</a:t>
            </a:r>
          </a:p>
        </p:txBody>
      </p:sp>
      <p:sp>
        <p:nvSpPr>
          <p:cNvPr id="10" name="Rectangle 9"/>
          <p:cNvSpPr/>
          <p:nvPr/>
        </p:nvSpPr>
        <p:spPr>
          <a:xfrm>
            <a:off x="355045" y="1635765"/>
            <a:ext cx="7889364" cy="1077218"/>
          </a:xfrm>
          <a:prstGeom prst="rect">
            <a:avLst/>
          </a:prstGeom>
        </p:spPr>
        <p:txBody>
          <a:bodyPr wrap="square">
            <a:spAutoFit/>
          </a:bodyPr>
          <a:lstStyle/>
          <a:p>
            <a:pPr algn="just"/>
            <a:endParaRPr lang="fr-CA" sz="1600" i="1" dirty="0" smtClean="0">
              <a:solidFill>
                <a:schemeClr val="tx2">
                  <a:lumMod val="75000"/>
                </a:schemeClr>
              </a:solidFill>
              <a:latin typeface="Arial" pitchFamily="34" charset="0"/>
              <a:cs typeface="Arial" pitchFamily="34" charset="0"/>
            </a:endParaRPr>
          </a:p>
          <a:p>
            <a:pPr algn="just"/>
            <a:endParaRPr lang="fr-CA" sz="1600" i="1" dirty="0" smtClean="0">
              <a:solidFill>
                <a:schemeClr val="tx2">
                  <a:lumMod val="75000"/>
                </a:schemeClr>
              </a:solidFill>
              <a:latin typeface="Arial" pitchFamily="34" charset="0"/>
              <a:cs typeface="Arial" pitchFamily="34" charset="0"/>
            </a:endParaRPr>
          </a:p>
          <a:p>
            <a:pPr algn="just"/>
            <a:endParaRPr lang="fr-CA" sz="1600" i="1" dirty="0" smtClean="0">
              <a:solidFill>
                <a:schemeClr val="tx2">
                  <a:lumMod val="75000"/>
                </a:schemeClr>
              </a:solidFill>
              <a:latin typeface="Arial" pitchFamily="34" charset="0"/>
              <a:cs typeface="Arial" pitchFamily="34" charset="0"/>
            </a:endParaRPr>
          </a:p>
          <a:p>
            <a:pPr marL="358775" algn="just"/>
            <a:endParaRPr lang="fr-CA" sz="1600" i="1" dirty="0" smtClean="0">
              <a:solidFill>
                <a:schemeClr val="accent3">
                  <a:lumMod val="50000"/>
                </a:schemeClr>
              </a:solidFill>
              <a:latin typeface="Arial" pitchFamily="34" charset="0"/>
              <a:cs typeface="Arial" pitchFamily="34" charset="0"/>
            </a:endParaRPr>
          </a:p>
        </p:txBody>
      </p:sp>
      <p:sp>
        <p:nvSpPr>
          <p:cNvPr id="11" name="Rectangle 10"/>
          <p:cNvSpPr/>
          <p:nvPr/>
        </p:nvSpPr>
        <p:spPr>
          <a:xfrm>
            <a:off x="89424" y="4162887"/>
            <a:ext cx="7374061" cy="1815882"/>
          </a:xfrm>
          <a:prstGeom prst="rect">
            <a:avLst/>
          </a:prstGeom>
        </p:spPr>
        <p:txBody>
          <a:bodyPr wrap="square">
            <a:spAutoFit/>
          </a:bodyPr>
          <a:lstStyle/>
          <a:p>
            <a:pPr algn="just">
              <a:buFont typeface="Wingdings" pitchFamily="2" charset="2"/>
              <a:buChar char="Ø"/>
            </a:pPr>
            <a:r>
              <a:rPr lang="fr-CA" sz="1600" i="1" dirty="0" smtClean="0">
                <a:solidFill>
                  <a:srgbClr val="50621D"/>
                </a:solidFill>
                <a:latin typeface="Arial" pitchFamily="34" charset="0"/>
                <a:cs typeface="Arial" pitchFamily="34" charset="0"/>
              </a:rPr>
              <a:t>  730. La saisie d’un véhicule routier immatriculé peut être pratiquée par la notification de l’avis d’exécution à la Société de l’assurance automobile du Québec. L’avis contient le numéro de la plaque d’immatriculation du véhicule saisi, le numéro d’identification, le modèle et l’année de celui-ci.</a:t>
            </a:r>
          </a:p>
          <a:p>
            <a:pPr algn="just"/>
            <a:r>
              <a:rPr lang="fr-CA" sz="1600" i="1" dirty="0" smtClean="0">
                <a:solidFill>
                  <a:srgbClr val="50621D"/>
                </a:solidFill>
                <a:latin typeface="Arial" pitchFamily="34" charset="0"/>
                <a:cs typeface="Arial" pitchFamily="34" charset="0"/>
              </a:rPr>
              <a:t>À compter de la notification de l’avis, </a:t>
            </a:r>
            <a:r>
              <a:rPr lang="fr-CA" sz="1600" i="1" dirty="0" smtClean="0">
                <a:solidFill>
                  <a:srgbClr val="7030A0"/>
                </a:solidFill>
                <a:latin typeface="Arial" pitchFamily="34" charset="0"/>
                <a:cs typeface="Arial" pitchFamily="34" charset="0"/>
              </a:rPr>
              <a:t>aucun transfert d’immatriculation ne peut être effectué</a:t>
            </a:r>
            <a:r>
              <a:rPr lang="fr-CA" sz="1600" i="1" dirty="0" smtClean="0">
                <a:solidFill>
                  <a:srgbClr val="50621D"/>
                </a:solidFill>
                <a:latin typeface="Arial" pitchFamily="34" charset="0"/>
                <a:cs typeface="Arial" pitchFamily="34" charset="0"/>
              </a:rPr>
              <a:t> à moins que la société ne soit informée par l’huissier qu’une mainlevée a été accordée.</a:t>
            </a:r>
            <a:endParaRPr lang="fr-CA" sz="1600" i="1" dirty="0">
              <a:solidFill>
                <a:srgbClr val="50621D"/>
              </a:solidFill>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7463485" y="4565297"/>
            <a:ext cx="1561847" cy="1413472"/>
          </a:xfrm>
          <a:prstGeom prst="rect">
            <a:avLst/>
          </a:prstGeom>
          <a:noFill/>
          <a:ln w="9525">
            <a:noFill/>
            <a:miter lim="800000"/>
            <a:headEnd/>
            <a:tailEnd/>
          </a:ln>
        </p:spPr>
      </p:pic>
      <p:sp>
        <p:nvSpPr>
          <p:cNvPr id="12" name="Rectangle 11"/>
          <p:cNvSpPr/>
          <p:nvPr/>
        </p:nvSpPr>
        <p:spPr>
          <a:xfrm>
            <a:off x="89425" y="1362120"/>
            <a:ext cx="8154984" cy="2400657"/>
          </a:xfrm>
          <a:prstGeom prst="rect">
            <a:avLst/>
          </a:prstGeom>
        </p:spPr>
        <p:txBody>
          <a:bodyPr wrap="square">
            <a:spAutoFit/>
          </a:bodyPr>
          <a:lstStyle/>
          <a:p>
            <a:pPr algn="just">
              <a:buFont typeface="Wingdings" pitchFamily="2" charset="2"/>
              <a:buChar char="Ø"/>
            </a:pPr>
            <a:r>
              <a:rPr lang="fr-CA" sz="1600" i="1" dirty="0" smtClean="0">
                <a:solidFill>
                  <a:srgbClr val="50621D"/>
                </a:solidFill>
                <a:latin typeface="Arial" pitchFamily="34" charset="0"/>
                <a:cs typeface="Arial" pitchFamily="34" charset="0"/>
              </a:rPr>
              <a:t> 695. </a:t>
            </a:r>
            <a:r>
              <a:rPr lang="fr-CA" sz="1400" i="1" dirty="0" smtClean="0">
                <a:solidFill>
                  <a:srgbClr val="50621D"/>
                </a:solidFill>
                <a:latin typeface="Arial" pitchFamily="34" charset="0"/>
                <a:cs typeface="Arial" pitchFamily="34" charset="0"/>
              </a:rPr>
              <a:t>Le véhicule automobile de promenade ne peut être saisi s’il est nécessaire au maintien du revenu du travail ou d’une démarche active en vue d’occuper un emploi. il ne peut l’être non plus s’il est nécessaire pour assurer la subsistance, les soins requis par l’état de sante ou l’éducation du débiteur ou des personnes a sa charge. Néanmoins, l’huissier peut le saisir s’il estime que le débiteur peut assurer ses déplacements essentiels a l’aide du transport en commun ou par l’accès qu’il a a un autre véhicule ou a un véhicule de remplacement de moindre valeur.</a:t>
            </a:r>
          </a:p>
          <a:p>
            <a:pPr algn="just"/>
            <a:r>
              <a:rPr lang="fr-CA" sz="1600" i="1" dirty="0" smtClean="0">
                <a:solidFill>
                  <a:srgbClr val="50621D"/>
                </a:solidFill>
                <a:latin typeface="Arial" pitchFamily="34" charset="0"/>
                <a:cs typeface="Arial" pitchFamily="34" charset="0"/>
              </a:rPr>
              <a:t>L’insaisissabilité d’un véhicule automobile ne peut  être opposée au vendeur pour les sommes dues sur le prix ni a un créancier hypothécaire; </a:t>
            </a:r>
            <a:r>
              <a:rPr lang="fr-CA" sz="1600" i="1" dirty="0" smtClean="0">
                <a:solidFill>
                  <a:srgbClr val="7030A0"/>
                </a:solidFill>
                <a:latin typeface="Arial" pitchFamily="34" charset="0"/>
                <a:cs typeface="Arial" pitchFamily="34" charset="0"/>
              </a:rPr>
              <a:t>elle ne peut non plus être invoquée lors d’une saisie effectuée en exécution d’un jugement assujetti aux règles d’exécution du code de procédure pénale.</a:t>
            </a:r>
          </a:p>
        </p:txBody>
      </p:sp>
    </p:spTree>
    <p:extLst>
      <p:ext uri="{BB962C8B-B14F-4D97-AF65-F5344CB8AC3E}">
        <p14:creationId xmlns:p14="http://schemas.microsoft.com/office/powerpoint/2010/main" val="2082284729"/>
      </p:ext>
    </p:extLst>
  </p:cSld>
  <p:clrMapOvr>
    <a:masterClrMapping/>
  </p:clrMapOvr>
  <p:transition spd="slow">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Saisie des biens meubles</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20</a:t>
            </a:r>
          </a:p>
        </p:txBody>
      </p:sp>
      <p:sp>
        <p:nvSpPr>
          <p:cNvPr id="10" name="Rectangle 9"/>
          <p:cNvSpPr/>
          <p:nvPr/>
        </p:nvSpPr>
        <p:spPr>
          <a:xfrm>
            <a:off x="355045" y="1635765"/>
            <a:ext cx="7889364" cy="1384995"/>
          </a:xfrm>
          <a:prstGeom prst="rect">
            <a:avLst/>
          </a:prstGeom>
        </p:spPr>
        <p:txBody>
          <a:bodyPr wrap="square">
            <a:spAutoFit/>
          </a:bodyPr>
          <a:lstStyle/>
          <a:p>
            <a:pPr algn="just"/>
            <a:r>
              <a:rPr lang="fr-CA" dirty="0" smtClean="0">
                <a:solidFill>
                  <a:schemeClr val="tx2">
                    <a:lumMod val="75000"/>
                  </a:schemeClr>
                </a:solidFill>
                <a:latin typeface="Arial" pitchFamily="34" charset="0"/>
                <a:cs typeface="Arial" pitchFamily="34" charset="0"/>
              </a:rPr>
              <a:t>Certaines dispositions relatives à la saisie des biens meubles ont été modifiées, notamment celle concernant l’entrée par la force:</a:t>
            </a:r>
            <a:endParaRPr lang="fr-CA" sz="1600" i="1" dirty="0" smtClean="0">
              <a:solidFill>
                <a:schemeClr val="tx2">
                  <a:lumMod val="75000"/>
                </a:schemeClr>
              </a:solidFill>
              <a:latin typeface="Arial" pitchFamily="34" charset="0"/>
              <a:cs typeface="Arial" pitchFamily="34" charset="0"/>
            </a:endParaRPr>
          </a:p>
          <a:p>
            <a:pPr algn="just"/>
            <a:endParaRPr lang="fr-CA" sz="1600" i="1" dirty="0" smtClean="0">
              <a:solidFill>
                <a:schemeClr val="tx2">
                  <a:lumMod val="75000"/>
                </a:schemeClr>
              </a:solidFill>
              <a:latin typeface="Arial" pitchFamily="34" charset="0"/>
              <a:cs typeface="Arial" pitchFamily="34" charset="0"/>
            </a:endParaRPr>
          </a:p>
          <a:p>
            <a:pPr algn="just"/>
            <a:endParaRPr lang="fr-CA" sz="1600" i="1" dirty="0" smtClean="0">
              <a:solidFill>
                <a:schemeClr val="tx2">
                  <a:lumMod val="75000"/>
                </a:schemeClr>
              </a:solidFill>
              <a:latin typeface="Arial" pitchFamily="34" charset="0"/>
              <a:cs typeface="Arial" pitchFamily="34" charset="0"/>
            </a:endParaRPr>
          </a:p>
          <a:p>
            <a:pPr marL="358775" algn="just"/>
            <a:endParaRPr lang="fr-CA" sz="1600" i="1" dirty="0" smtClean="0">
              <a:solidFill>
                <a:schemeClr val="accent3">
                  <a:lumMod val="50000"/>
                </a:schemeClr>
              </a:solidFill>
              <a:latin typeface="Arial" pitchFamily="34" charset="0"/>
              <a:cs typeface="Arial" pitchFamily="34" charset="0"/>
            </a:endParaRPr>
          </a:p>
        </p:txBody>
      </p:sp>
      <p:sp>
        <p:nvSpPr>
          <p:cNvPr id="12" name="Rectangle 11"/>
          <p:cNvSpPr/>
          <p:nvPr/>
        </p:nvSpPr>
        <p:spPr>
          <a:xfrm>
            <a:off x="3946966" y="2453833"/>
            <a:ext cx="4514127" cy="2800767"/>
          </a:xfrm>
          <a:prstGeom prst="rect">
            <a:avLst/>
          </a:prstGeom>
        </p:spPr>
        <p:txBody>
          <a:bodyPr wrap="square">
            <a:spAutoFit/>
          </a:bodyPr>
          <a:lstStyle/>
          <a:p>
            <a:pPr algn="just"/>
            <a:r>
              <a:rPr lang="fr-CA" sz="1600" i="1" dirty="0" smtClean="0">
                <a:solidFill>
                  <a:srgbClr val="50621D"/>
                </a:solidFill>
                <a:latin typeface="Arial" pitchFamily="34" charset="0"/>
                <a:cs typeface="Arial" pitchFamily="34" charset="0"/>
              </a:rPr>
              <a:t>686. L’huissier qui a besoin d’employer la force pour pénétrer dans un lieu où il doit procéder à une saisie, à une expulsion ou à l’enlèvement de biens, doit, avant d’entrer, obtenir l’autorisation du </a:t>
            </a:r>
            <a:r>
              <a:rPr lang="fr-CA" sz="1600" i="1" u="sng" dirty="0" smtClean="0">
                <a:solidFill>
                  <a:srgbClr val="50621D"/>
                </a:solidFill>
                <a:latin typeface="Arial" pitchFamily="34" charset="0"/>
                <a:cs typeface="Arial" pitchFamily="34" charset="0"/>
              </a:rPr>
              <a:t>greffier spécial </a:t>
            </a:r>
            <a:r>
              <a:rPr lang="fr-CA" sz="1600" i="1" dirty="0" smtClean="0">
                <a:solidFill>
                  <a:srgbClr val="50621D"/>
                </a:solidFill>
                <a:latin typeface="Arial" pitchFamily="34" charset="0"/>
                <a:cs typeface="Arial" pitchFamily="34" charset="0"/>
              </a:rPr>
              <a:t>du district du lieu où il doit procéder à l’exécution. Cette autorisation lui permet d’accéder à toutes les pièces, à tous les bâtiments et à tous les biens qui s’y trouvent. L’huissier peut, s’il appréhende des difficultés, demander l’assistance d’un agent de la paix.</a:t>
            </a:r>
            <a:endParaRPr lang="fr-CA" sz="1600" i="1" dirty="0">
              <a:solidFill>
                <a:srgbClr val="50621D"/>
              </a:solidFill>
              <a:latin typeface="Arial"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355045" y="3552392"/>
            <a:ext cx="2801093" cy="1841931"/>
          </a:xfrm>
          <a:prstGeom prst="rect">
            <a:avLst/>
          </a:prstGeom>
          <a:noFill/>
          <a:ln w="9525">
            <a:noFill/>
            <a:miter lim="800000"/>
            <a:headEnd/>
            <a:tailEnd/>
          </a:ln>
        </p:spPr>
      </p:pic>
    </p:spTree>
    <p:extLst>
      <p:ext uri="{BB962C8B-B14F-4D97-AF65-F5344CB8AC3E}">
        <p14:creationId xmlns:p14="http://schemas.microsoft.com/office/powerpoint/2010/main" val="2082284729"/>
      </p:ext>
    </p:extLst>
  </p:cSld>
  <p:clrMapOvr>
    <a:masterClrMapping/>
  </p:clrMapOvr>
  <p:transition spd="slow">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Résumé</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21</a:t>
            </a:r>
          </a:p>
        </p:txBody>
      </p:sp>
      <p:sp>
        <p:nvSpPr>
          <p:cNvPr id="10" name="Rectangle 9"/>
          <p:cNvSpPr/>
          <p:nvPr/>
        </p:nvSpPr>
        <p:spPr>
          <a:xfrm>
            <a:off x="355045" y="1635766"/>
            <a:ext cx="8404666" cy="4247317"/>
          </a:xfrm>
          <a:prstGeom prst="rect">
            <a:avLst/>
          </a:prstGeom>
        </p:spPr>
        <p:txBody>
          <a:bodyPr wrap="square">
            <a:spAutoFit/>
          </a:bodyPr>
          <a:lstStyle/>
          <a:p>
            <a:pPr algn="just"/>
            <a:r>
              <a:rPr lang="fr-CA" dirty="0" smtClean="0">
                <a:solidFill>
                  <a:schemeClr val="tx2"/>
                </a:solidFill>
                <a:latin typeface="Arial" pitchFamily="34" charset="0"/>
                <a:cs typeface="Arial" pitchFamily="34" charset="0"/>
              </a:rPr>
              <a:t>En résumé, ce qu’il faut retenir en matière d’exécution forcée:</a:t>
            </a:r>
          </a:p>
          <a:p>
            <a:pPr algn="just"/>
            <a:endParaRPr lang="fr-CA" dirty="0" smtClean="0">
              <a:solidFill>
                <a:schemeClr val="tx2"/>
              </a:solidFill>
              <a:latin typeface="Arial" pitchFamily="34" charset="0"/>
              <a:cs typeface="Arial" pitchFamily="34" charset="0"/>
            </a:endParaRPr>
          </a:p>
          <a:p>
            <a:pPr algn="just">
              <a:buFont typeface="Wingdings" pitchFamily="2" charset="2"/>
              <a:buChar char="Ø"/>
            </a:pPr>
            <a:r>
              <a:rPr lang="fr-CA" dirty="0" smtClean="0">
                <a:solidFill>
                  <a:schemeClr val="tx2"/>
                </a:solidFill>
                <a:latin typeface="Arial" pitchFamily="34" charset="0"/>
                <a:cs typeface="Arial" pitchFamily="34" charset="0"/>
              </a:rPr>
              <a:t>Un avis d’exécution par défendeur;</a:t>
            </a:r>
          </a:p>
          <a:p>
            <a:pPr algn="just"/>
            <a:endParaRPr lang="fr-CA" dirty="0" smtClean="0">
              <a:solidFill>
                <a:schemeClr val="tx2"/>
              </a:solidFill>
              <a:latin typeface="Arial" pitchFamily="34" charset="0"/>
              <a:cs typeface="Arial" pitchFamily="34" charset="0"/>
            </a:endParaRPr>
          </a:p>
          <a:p>
            <a:pPr algn="just">
              <a:buFont typeface="Wingdings" pitchFamily="2" charset="2"/>
              <a:buChar char="Ø"/>
            </a:pPr>
            <a:r>
              <a:rPr lang="fr-CA" dirty="0" smtClean="0">
                <a:solidFill>
                  <a:schemeClr val="tx2"/>
                </a:solidFill>
                <a:latin typeface="Arial" pitchFamily="34" charset="0"/>
                <a:cs typeface="Arial" pitchFamily="34" charset="0"/>
              </a:rPr>
              <a:t>Un avis d’exécution prévoyant toutes les méthodes utilisées;</a:t>
            </a:r>
          </a:p>
          <a:p>
            <a:pPr algn="just"/>
            <a:endParaRPr lang="fr-CA" dirty="0" smtClean="0">
              <a:solidFill>
                <a:schemeClr val="tx2"/>
              </a:solidFill>
              <a:latin typeface="Arial" pitchFamily="34" charset="0"/>
              <a:cs typeface="Arial" pitchFamily="34" charset="0"/>
            </a:endParaRPr>
          </a:p>
          <a:p>
            <a:pPr algn="just">
              <a:buFont typeface="Wingdings" pitchFamily="2" charset="2"/>
              <a:buChar char="Ø"/>
            </a:pPr>
            <a:r>
              <a:rPr lang="fr-CA" dirty="0" smtClean="0">
                <a:solidFill>
                  <a:schemeClr val="tx2"/>
                </a:solidFill>
                <a:latin typeface="Arial" pitchFamily="34" charset="0"/>
                <a:cs typeface="Arial" pitchFamily="34" charset="0"/>
              </a:rPr>
              <a:t>L’avis d’exécution est rédigé et signé par le percepteur;</a:t>
            </a:r>
          </a:p>
          <a:p>
            <a:pPr algn="just"/>
            <a:endParaRPr lang="fr-CA" dirty="0" smtClean="0">
              <a:solidFill>
                <a:schemeClr val="tx2"/>
              </a:solidFill>
              <a:latin typeface="Arial" pitchFamily="34" charset="0"/>
              <a:cs typeface="Arial" pitchFamily="34" charset="0"/>
            </a:endParaRPr>
          </a:p>
          <a:p>
            <a:pPr algn="just">
              <a:buFont typeface="Wingdings" pitchFamily="2" charset="2"/>
              <a:buChar char="Ø"/>
            </a:pPr>
            <a:r>
              <a:rPr lang="fr-CA" dirty="0" smtClean="0">
                <a:solidFill>
                  <a:schemeClr val="tx2"/>
                </a:solidFill>
                <a:latin typeface="Arial" pitchFamily="34" charset="0"/>
                <a:cs typeface="Arial" pitchFamily="34" charset="0"/>
              </a:rPr>
              <a:t>L’avis d’exécution est déposé au greffier du Tribunal;</a:t>
            </a:r>
          </a:p>
          <a:p>
            <a:pPr algn="just"/>
            <a:endParaRPr lang="fr-CA" dirty="0" smtClean="0">
              <a:solidFill>
                <a:schemeClr val="tx2"/>
              </a:solidFill>
              <a:latin typeface="Arial" pitchFamily="34" charset="0"/>
              <a:cs typeface="Arial" pitchFamily="34" charset="0"/>
            </a:endParaRPr>
          </a:p>
          <a:p>
            <a:pPr algn="just">
              <a:buFont typeface="Wingdings" pitchFamily="2" charset="2"/>
              <a:buChar char="Ø"/>
            </a:pPr>
            <a:r>
              <a:rPr lang="fr-CA" dirty="0" smtClean="0">
                <a:solidFill>
                  <a:schemeClr val="tx2"/>
                </a:solidFill>
                <a:latin typeface="Arial" pitchFamily="34" charset="0"/>
                <a:cs typeface="Arial" pitchFamily="34" charset="0"/>
              </a:rPr>
              <a:t>L’avis d’exécution est remis au huissier avec les instructions pour la saisie mobilière;</a:t>
            </a: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r>
              <a:rPr lang="fr-CA" dirty="0" smtClean="0">
                <a:solidFill>
                  <a:schemeClr val="tx2"/>
                </a:solidFill>
                <a:latin typeface="Arial" pitchFamily="34" charset="0"/>
                <a:cs typeface="Arial" pitchFamily="34" charset="0"/>
              </a:rPr>
              <a:t>								</a:t>
            </a:r>
          </a:p>
        </p:txBody>
      </p:sp>
      <p:sp>
        <p:nvSpPr>
          <p:cNvPr id="16" name="Ellipse 15"/>
          <p:cNvSpPr/>
          <p:nvPr/>
        </p:nvSpPr>
        <p:spPr>
          <a:xfrm>
            <a:off x="3842795" y="4745621"/>
            <a:ext cx="4583575" cy="1691460"/>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L’avis d’exécution doit être conforme au modèle établi par le ministre de la Justice</a:t>
            </a:r>
            <a:endParaRPr lang="fr-CA" dirty="0"/>
          </a:p>
        </p:txBody>
      </p:sp>
    </p:spTree>
    <p:extLst>
      <p:ext uri="{BB962C8B-B14F-4D97-AF65-F5344CB8AC3E}">
        <p14:creationId xmlns:p14="http://schemas.microsoft.com/office/powerpoint/2010/main" val="2082284729"/>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 y="0"/>
            <a:ext cx="9142116" cy="662713"/>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Résumé</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22</a:t>
            </a:r>
          </a:p>
        </p:txBody>
      </p:sp>
      <p:graphicFrame>
        <p:nvGraphicFramePr>
          <p:cNvPr id="12" name="Diagramme 11"/>
          <p:cNvGraphicFramePr/>
          <p:nvPr/>
        </p:nvGraphicFramePr>
        <p:xfrm>
          <a:off x="173620" y="925976"/>
          <a:ext cx="8727311" cy="5197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284729"/>
      </p:ext>
    </p:extLst>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Questions</a:t>
            </a:r>
          </a:p>
        </p:txBody>
      </p:sp>
      <p:sp>
        <p:nvSpPr>
          <p:cNvPr id="6" name="ZoneTexte 5"/>
          <p:cNvSpPr txBox="1"/>
          <p:nvPr/>
        </p:nvSpPr>
        <p:spPr>
          <a:xfrm>
            <a:off x="2199189" y="1300049"/>
            <a:ext cx="6045219"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23</a:t>
            </a:r>
          </a:p>
        </p:txBody>
      </p:sp>
      <p:sp>
        <p:nvSpPr>
          <p:cNvPr id="10" name="Bouton d'action : Aide 9">
            <a:hlinkClick r:id="" action="ppaction://noaction" highlightClick="1"/>
          </p:cNvPr>
          <p:cNvSpPr/>
          <p:nvPr/>
        </p:nvSpPr>
        <p:spPr>
          <a:xfrm>
            <a:off x="6870110" y="1116471"/>
            <a:ext cx="1717992" cy="2392275"/>
          </a:xfrm>
          <a:prstGeom prst="actionButtonHel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Bouton d'action : Aide 10">
            <a:hlinkClick r:id="" action="ppaction://noaction" highlightClick="1"/>
          </p:cNvPr>
          <p:cNvSpPr/>
          <p:nvPr/>
        </p:nvSpPr>
        <p:spPr>
          <a:xfrm>
            <a:off x="4808424" y="1300049"/>
            <a:ext cx="1717992" cy="2392275"/>
          </a:xfrm>
          <a:prstGeom prst="actionButtonHel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Bouton d'action : Aide 12">
            <a:hlinkClick r:id="" action="ppaction://noaction" highlightClick="1"/>
          </p:cNvPr>
          <p:cNvSpPr/>
          <p:nvPr/>
        </p:nvSpPr>
        <p:spPr>
          <a:xfrm>
            <a:off x="5505374" y="3375776"/>
            <a:ext cx="1717992" cy="2392275"/>
          </a:xfrm>
          <a:prstGeom prst="actionButtonHel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Bouton d'action : Aide 13">
            <a:hlinkClick r:id="" action="ppaction://noaction" highlightClick="1"/>
          </p:cNvPr>
          <p:cNvSpPr/>
          <p:nvPr/>
        </p:nvSpPr>
        <p:spPr>
          <a:xfrm>
            <a:off x="7041719" y="3871185"/>
            <a:ext cx="1717992" cy="2392275"/>
          </a:xfrm>
          <a:prstGeom prst="actionButtonHelp">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5" name="Rectangle 14"/>
          <p:cNvSpPr/>
          <p:nvPr/>
        </p:nvSpPr>
        <p:spPr>
          <a:xfrm>
            <a:off x="625033" y="1609027"/>
            <a:ext cx="3541852" cy="3139321"/>
          </a:xfrm>
          <a:prstGeom prst="rect">
            <a:avLst/>
          </a:prstGeom>
        </p:spPr>
        <p:txBody>
          <a:bodyPr wrap="square">
            <a:spAutoFit/>
          </a:bodyPr>
          <a:lstStyle/>
          <a:p>
            <a:pPr algn="just"/>
            <a:r>
              <a:rPr lang="fr-CA" dirty="0" smtClean="0">
                <a:solidFill>
                  <a:srgbClr val="082A48"/>
                </a:solidFill>
                <a:latin typeface="Arial" pitchFamily="34" charset="0"/>
                <a:cs typeface="Arial" pitchFamily="34" charset="0"/>
              </a:rPr>
              <a:t>L’analyse et les discussions encourues par l’adoption et l’entrée en vigueur de la </a:t>
            </a:r>
            <a:r>
              <a:rPr lang="fr-CA" i="1" dirty="0" smtClean="0">
                <a:solidFill>
                  <a:srgbClr val="082A48"/>
                </a:solidFill>
                <a:latin typeface="Arial" pitchFamily="34" charset="0"/>
                <a:cs typeface="Arial" pitchFamily="34" charset="0"/>
              </a:rPr>
              <a:t>Loi instituant le nouveau code de procédure civile</a:t>
            </a:r>
            <a:r>
              <a:rPr lang="fr-CA" dirty="0" smtClean="0">
                <a:solidFill>
                  <a:srgbClr val="082A48"/>
                </a:solidFill>
                <a:latin typeface="Arial" pitchFamily="34" charset="0"/>
                <a:cs typeface="Arial" pitchFamily="34" charset="0"/>
              </a:rPr>
              <a:t> laissent planer de nombreuses questions.  Celles-ci trouveront certainement réponse au fil des années lorsque des jugements d’interprétation seront rendus ou des coutumes établies.</a:t>
            </a:r>
            <a:endParaRPr lang="fr-CA" dirty="0">
              <a:solidFill>
                <a:srgbClr val="082A48"/>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_hotel_ville_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097" cy="6858000"/>
          </a:xfrm>
          <a:prstGeom prst="rect">
            <a:avLst/>
          </a:prstGeom>
        </p:spPr>
      </p:pic>
      <p:pic>
        <p:nvPicPr>
          <p:cNvPr id="5" name="Image 4" descr="ville_sherbrook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00" y="4968425"/>
            <a:ext cx="2206942" cy="954021"/>
          </a:xfrm>
          <a:prstGeom prst="rect">
            <a:avLst/>
          </a:prstGeom>
        </p:spPr>
      </p:pic>
      <p:sp>
        <p:nvSpPr>
          <p:cNvPr id="6" name="ZoneTexte 5"/>
          <p:cNvSpPr txBox="1"/>
          <p:nvPr/>
        </p:nvSpPr>
        <p:spPr>
          <a:xfrm>
            <a:off x="752101" y="1280134"/>
            <a:ext cx="4559431" cy="1618905"/>
          </a:xfrm>
          <a:prstGeom prst="rect">
            <a:avLst/>
          </a:prstGeom>
          <a:noFill/>
        </p:spPr>
        <p:txBody>
          <a:bodyPr wrap="square" rtlCol="0">
            <a:spAutoFit/>
          </a:bodyPr>
          <a:lstStyle/>
          <a:p>
            <a:pPr>
              <a:lnSpc>
                <a:spcPct val="80000"/>
              </a:lnSpc>
            </a:pPr>
            <a:endParaRPr lang="fr-FR" sz="2600" dirty="0" smtClean="0">
              <a:solidFill>
                <a:srgbClr val="50621D"/>
              </a:solidFill>
            </a:endParaRPr>
          </a:p>
          <a:p>
            <a:pPr>
              <a:lnSpc>
                <a:spcPct val="80000"/>
              </a:lnSpc>
            </a:pPr>
            <a:endParaRPr lang="fr-FR" sz="2000" dirty="0" smtClean="0">
              <a:solidFill>
                <a:srgbClr val="50621D"/>
              </a:solidFill>
            </a:endParaRPr>
          </a:p>
          <a:p>
            <a:pPr>
              <a:lnSpc>
                <a:spcPct val="80000"/>
              </a:lnSpc>
            </a:pPr>
            <a:endParaRPr lang="fr-FR" sz="2000" dirty="0" smtClean="0">
              <a:solidFill>
                <a:srgbClr val="50621D"/>
              </a:solidFill>
            </a:endParaRPr>
          </a:p>
          <a:p>
            <a:pPr>
              <a:lnSpc>
                <a:spcPct val="80000"/>
              </a:lnSpc>
            </a:pPr>
            <a:endParaRPr lang="fr-FR" sz="2000" dirty="0" smtClean="0">
              <a:solidFill>
                <a:srgbClr val="50621D"/>
              </a:solidFill>
            </a:endParaRPr>
          </a:p>
          <a:p>
            <a:pPr>
              <a:lnSpc>
                <a:spcPct val="80000"/>
              </a:lnSpc>
            </a:pPr>
            <a:endParaRPr lang="fr-FR" sz="3800" dirty="0">
              <a:solidFill>
                <a:srgbClr val="082A48"/>
              </a:solidFill>
            </a:endParaRPr>
          </a:p>
        </p:txBody>
      </p:sp>
      <p:sp>
        <p:nvSpPr>
          <p:cNvPr id="7" name="Rectangle 6"/>
          <p:cNvSpPr/>
          <p:nvPr/>
        </p:nvSpPr>
        <p:spPr>
          <a:xfrm>
            <a:off x="189617" y="1280134"/>
            <a:ext cx="5121915" cy="461665"/>
          </a:xfrm>
          <a:prstGeom prst="rect">
            <a:avLst/>
          </a:prstGeom>
        </p:spPr>
        <p:txBody>
          <a:bodyPr wrap="none">
            <a:spAutoFit/>
          </a:bodyPr>
          <a:lstStyle/>
          <a:p>
            <a:pPr algn="just"/>
            <a:r>
              <a:rPr lang="fr-CA" sz="2400" dirty="0" smtClean="0">
                <a:solidFill>
                  <a:srgbClr val="082A48"/>
                </a:solidFill>
                <a:latin typeface="Brush Script MT" pitchFamily="66" charset="0"/>
                <a:cs typeface="Arial" pitchFamily="34" charset="0"/>
              </a:rPr>
              <a:t>Merci pour l’attention portée à cette présentation!</a:t>
            </a:r>
            <a:endParaRPr lang="fr-CA" sz="2400" dirty="0">
              <a:solidFill>
                <a:srgbClr val="082A48"/>
              </a:solidFill>
              <a:latin typeface="Brush Script MT" pitchFamily="66" charset="0"/>
              <a:cs typeface="Arial" pitchFamily="34" charset="0"/>
            </a:endParaRPr>
          </a:p>
        </p:txBody>
      </p:sp>
    </p:spTree>
    <p:extLst>
      <p:ext uri="{BB962C8B-B14F-4D97-AF65-F5344CB8AC3E}">
        <p14:creationId xmlns:p14="http://schemas.microsoft.com/office/powerpoint/2010/main" val="1920372660"/>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880241"/>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Objectifs visés par la formation</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2</a:t>
            </a:r>
          </a:p>
        </p:txBody>
      </p:sp>
      <p:sp>
        <p:nvSpPr>
          <p:cNvPr id="10" name="Rectangle 9"/>
          <p:cNvSpPr/>
          <p:nvPr/>
        </p:nvSpPr>
        <p:spPr>
          <a:xfrm>
            <a:off x="355045" y="1635765"/>
            <a:ext cx="7889364" cy="3000821"/>
          </a:xfrm>
          <a:prstGeom prst="rect">
            <a:avLst/>
          </a:prstGeom>
        </p:spPr>
        <p:txBody>
          <a:bodyPr wrap="square">
            <a:spAutoFit/>
          </a:bodyPr>
          <a:lstStyle/>
          <a:p>
            <a:pPr algn="just">
              <a:lnSpc>
                <a:spcPct val="150000"/>
              </a:lnSpc>
            </a:pPr>
            <a:r>
              <a:rPr lang="fr-CA" dirty="0" smtClean="0">
                <a:solidFill>
                  <a:schemeClr val="tx2"/>
                </a:solidFill>
                <a:latin typeface="Arial" pitchFamily="34" charset="0"/>
                <a:cs typeface="Arial" pitchFamily="34" charset="0"/>
              </a:rPr>
              <a:t>La </a:t>
            </a:r>
            <a:r>
              <a:rPr lang="fr-CA" i="1" dirty="0" smtClean="0">
                <a:solidFill>
                  <a:schemeClr val="tx2"/>
                </a:solidFill>
                <a:latin typeface="Arial" pitchFamily="34" charset="0"/>
                <a:cs typeface="Arial" pitchFamily="34" charset="0"/>
              </a:rPr>
              <a:t>Loi instituant le nouveau  Code de procédure civile</a:t>
            </a:r>
            <a:r>
              <a:rPr lang="fr-CA" dirty="0" smtClean="0">
                <a:solidFill>
                  <a:schemeClr val="tx2"/>
                </a:solidFill>
                <a:latin typeface="Arial" pitchFamily="34" charset="0"/>
                <a:cs typeface="Arial" pitchFamily="34" charset="0"/>
              </a:rPr>
              <a:t> est entré en vigueur le 1</a:t>
            </a:r>
            <a:r>
              <a:rPr lang="fr-CA" baseline="30000" dirty="0" smtClean="0">
                <a:solidFill>
                  <a:schemeClr val="tx2"/>
                </a:solidFill>
                <a:latin typeface="Arial" pitchFamily="34" charset="0"/>
                <a:cs typeface="Arial" pitchFamily="34" charset="0"/>
              </a:rPr>
              <a:t>er</a:t>
            </a:r>
            <a:r>
              <a:rPr lang="fr-CA" dirty="0" smtClean="0">
                <a:solidFill>
                  <a:schemeClr val="tx2"/>
                </a:solidFill>
                <a:latin typeface="Arial" pitchFamily="34" charset="0"/>
                <a:cs typeface="Arial" pitchFamily="34" charset="0"/>
              </a:rPr>
              <a:t> janvier 2016.  Les membres des greffes de cours municipales y voient certains aspects de leur travail être modifiés, particulièrement en matière d’exécution des jugements.   Bien qu’œuvrant principalement en matière pénale, les greffiers et les percepteurs doivent respecter les règles établies par le </a:t>
            </a:r>
            <a:r>
              <a:rPr lang="fr-CA" i="1" dirty="0" smtClean="0">
                <a:solidFill>
                  <a:schemeClr val="tx2"/>
                </a:solidFill>
                <a:latin typeface="Arial" pitchFamily="34" charset="0"/>
                <a:cs typeface="Arial" pitchFamily="34" charset="0"/>
              </a:rPr>
              <a:t>Nouveau Code de procédure civile</a:t>
            </a:r>
            <a:r>
              <a:rPr lang="fr-CA" dirty="0" smtClean="0">
                <a:solidFill>
                  <a:schemeClr val="tx2"/>
                </a:solidFill>
                <a:latin typeface="Arial" pitchFamily="34" charset="0"/>
                <a:cs typeface="Arial" pitchFamily="34" charset="0"/>
              </a:rPr>
              <a:t> en matière d’exécution des jugements.  </a:t>
            </a:r>
            <a:endParaRPr lang="fr-CA"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880241"/>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Exposé sommaire du sujet</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3</a:t>
            </a:r>
          </a:p>
        </p:txBody>
      </p:sp>
      <p:sp>
        <p:nvSpPr>
          <p:cNvPr id="10" name="Rectangle 9"/>
          <p:cNvSpPr/>
          <p:nvPr/>
        </p:nvSpPr>
        <p:spPr>
          <a:xfrm>
            <a:off x="338863" y="1961535"/>
            <a:ext cx="7889364" cy="3754874"/>
          </a:xfrm>
          <a:prstGeom prst="rect">
            <a:avLst/>
          </a:prstGeom>
        </p:spPr>
        <p:txBody>
          <a:bodyPr wrap="square">
            <a:spAutoFit/>
          </a:bodyPr>
          <a:lstStyle/>
          <a:p>
            <a:pPr algn="just"/>
            <a:r>
              <a:rPr lang="fr-CA" sz="2000" dirty="0" smtClean="0">
                <a:solidFill>
                  <a:schemeClr val="tx2"/>
                </a:solidFill>
                <a:latin typeface="Arial" pitchFamily="34" charset="0"/>
                <a:cs typeface="Arial" pitchFamily="34" charset="0"/>
              </a:rPr>
              <a:t>Au cours de cette formation, nous approfondirons les rôles, devoirs et pouvoirs du percepteur, de l’huissier et du tiers saisi en matière d’exécution forcée des jugements.  Nous examinerons aussi les modifications apportées à la nomenclature des procédures d’exécution ainsi que la rédaction des formulaires.  À cet effet, nous étudierons les règles du </a:t>
            </a:r>
            <a:r>
              <a:rPr lang="fr-CA" sz="2000" i="1" dirty="0" smtClean="0">
                <a:solidFill>
                  <a:schemeClr val="tx2"/>
                </a:solidFill>
                <a:latin typeface="Arial" pitchFamily="34" charset="0"/>
                <a:cs typeface="Arial" pitchFamily="34" charset="0"/>
              </a:rPr>
              <a:t>Code de procédure pénale</a:t>
            </a:r>
            <a:r>
              <a:rPr lang="fr-CA" sz="2000" dirty="0" smtClean="0">
                <a:solidFill>
                  <a:schemeClr val="tx2"/>
                </a:solidFill>
                <a:latin typeface="Arial" pitchFamily="34" charset="0"/>
                <a:cs typeface="Arial" pitchFamily="34" charset="0"/>
              </a:rPr>
              <a:t> en parallèle avec le livre VIII du </a:t>
            </a:r>
            <a:r>
              <a:rPr lang="fr-CA" sz="2000" i="1" dirty="0" smtClean="0">
                <a:solidFill>
                  <a:schemeClr val="tx2"/>
                </a:solidFill>
                <a:latin typeface="Arial" pitchFamily="34" charset="0"/>
                <a:cs typeface="Arial" pitchFamily="34" charset="0"/>
              </a:rPr>
              <a:t>Nouveau Code de procédure civile</a:t>
            </a:r>
            <a:r>
              <a:rPr lang="fr-CA" sz="2000" dirty="0" smtClean="0">
                <a:solidFill>
                  <a:schemeClr val="tx2"/>
                </a:solidFill>
                <a:latin typeface="Arial" pitchFamily="34" charset="0"/>
                <a:cs typeface="Arial" pitchFamily="34" charset="0"/>
              </a:rPr>
              <a:t> intitulé « L’exécution des jugements ». </a:t>
            </a:r>
          </a:p>
          <a:p>
            <a:pPr algn="just"/>
            <a:endParaRPr lang="fr-CA" sz="2000" dirty="0" smtClean="0">
              <a:solidFill>
                <a:schemeClr val="tx2"/>
              </a:solidFill>
              <a:latin typeface="Arial" pitchFamily="34" charset="0"/>
              <a:cs typeface="Arial" pitchFamily="34" charset="0"/>
            </a:endParaRPr>
          </a:p>
          <a:p>
            <a:pPr algn="just"/>
            <a:r>
              <a:rPr lang="fr-CA" sz="2000" dirty="0" smtClean="0">
                <a:solidFill>
                  <a:schemeClr val="tx2"/>
                </a:solidFill>
                <a:latin typeface="Arial" pitchFamily="34" charset="0"/>
                <a:cs typeface="Arial" pitchFamily="34" charset="0"/>
              </a:rPr>
              <a:t>Le fournisseur informatique complétera avec les aspects techniques reliés au bon fonctionnement du système.</a:t>
            </a:r>
          </a:p>
          <a:p>
            <a:pPr algn="just"/>
            <a:endParaRPr lang="fr-CA" dirty="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med">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86287"/>
          </a:xfrm>
          <a:prstGeom prst="rect">
            <a:avLst/>
          </a:prstGeom>
          <a:noFill/>
        </p:spPr>
        <p:txBody>
          <a:bodyPr wrap="square" rtlCol="0">
            <a:spAutoFit/>
          </a:bodyPr>
          <a:lstStyle/>
          <a:p>
            <a:pPr>
              <a:lnSpc>
                <a:spcPct val="80000"/>
              </a:lnSpc>
            </a:pPr>
            <a:r>
              <a:rPr lang="fr-FR" sz="3200" dirty="0" smtClean="0">
                <a:solidFill>
                  <a:srgbClr val="50621D"/>
                </a:solidFill>
                <a:latin typeface="Arial" pitchFamily="34" charset="0"/>
                <a:cs typeface="Arial" pitchFamily="34" charset="0"/>
              </a:rPr>
              <a:t>Mise en garde</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5 juin 2015</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4</a:t>
            </a:r>
          </a:p>
        </p:txBody>
      </p:sp>
      <p:sp>
        <p:nvSpPr>
          <p:cNvPr id="11" name="Triangle isocèle 10"/>
          <p:cNvSpPr/>
          <p:nvPr/>
        </p:nvSpPr>
        <p:spPr>
          <a:xfrm>
            <a:off x="338863" y="1732763"/>
            <a:ext cx="3378770" cy="298627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fr-CA" dirty="0">
              <a:solidFill>
                <a:schemeClr val="tx2"/>
              </a:solidFill>
              <a:latin typeface="Arial" pitchFamily="34" charset="0"/>
              <a:cs typeface="Arial" pitchFamily="34" charset="0"/>
            </a:endParaRPr>
          </a:p>
        </p:txBody>
      </p:sp>
      <p:sp>
        <p:nvSpPr>
          <p:cNvPr id="12" name="Rectangle 11"/>
          <p:cNvSpPr/>
          <p:nvPr/>
        </p:nvSpPr>
        <p:spPr>
          <a:xfrm>
            <a:off x="3987478" y="3518704"/>
            <a:ext cx="4572000" cy="1323439"/>
          </a:xfrm>
          <a:prstGeom prst="rect">
            <a:avLst/>
          </a:prstGeom>
        </p:spPr>
        <p:txBody>
          <a:bodyPr>
            <a:spAutoFit/>
          </a:bodyPr>
          <a:lstStyle/>
          <a:p>
            <a:pPr algn="just"/>
            <a:r>
              <a:rPr lang="fr-CA" sz="2000" dirty="0" smtClean="0">
                <a:solidFill>
                  <a:schemeClr val="tx2"/>
                </a:solidFill>
                <a:latin typeface="Harlow Solid Italic" pitchFamily="82" charset="0"/>
                <a:cs typeface="Arial" pitchFamily="34" charset="0"/>
              </a:rPr>
              <a:t>Nous pouvons donc aujourd’hui en présenter le contenu et l’interprétation que l’oratrice et l’AGCMQ en font mais les Tribunaux et la coutume pourraient en décider autrement.</a:t>
            </a:r>
            <a:endParaRPr lang="fr-CA" sz="2000" dirty="0">
              <a:latin typeface="Harlow Solid Italic" pitchFamily="82" charset="0"/>
            </a:endParaRPr>
          </a:p>
        </p:txBody>
      </p:sp>
      <p:sp>
        <p:nvSpPr>
          <p:cNvPr id="13" name="Rectangle 12"/>
          <p:cNvSpPr/>
          <p:nvPr/>
        </p:nvSpPr>
        <p:spPr>
          <a:xfrm>
            <a:off x="3987478" y="2192601"/>
            <a:ext cx="4572000" cy="1015663"/>
          </a:xfrm>
          <a:prstGeom prst="rect">
            <a:avLst/>
          </a:prstGeom>
        </p:spPr>
        <p:txBody>
          <a:bodyPr>
            <a:spAutoFit/>
          </a:bodyPr>
          <a:lstStyle/>
          <a:p>
            <a:pPr algn="just"/>
            <a:r>
              <a:rPr lang="fr-CA" sz="2000" i="1" dirty="0" smtClean="0">
                <a:solidFill>
                  <a:schemeClr val="tx2"/>
                </a:solidFill>
                <a:latin typeface="Harlow Solid Italic" pitchFamily="82" charset="0"/>
                <a:cs typeface="Arial" pitchFamily="34" charset="0"/>
              </a:rPr>
              <a:t>Puisqu’il s’agit d’une nouvelle rédaction, l’interprétation des règles du </a:t>
            </a:r>
            <a:r>
              <a:rPr lang="fr-CA" sz="2000" i="1" dirty="0" err="1" smtClean="0">
                <a:solidFill>
                  <a:schemeClr val="tx2"/>
                </a:solidFill>
                <a:latin typeface="Harlow Solid Italic" pitchFamily="82" charset="0"/>
                <a:cs typeface="Arial" pitchFamily="34" charset="0"/>
              </a:rPr>
              <a:t>N.c.p.c</a:t>
            </a:r>
            <a:r>
              <a:rPr lang="fr-CA" sz="2000" i="1" dirty="0" smtClean="0">
                <a:solidFill>
                  <a:schemeClr val="tx2"/>
                </a:solidFill>
                <a:latin typeface="Harlow Solid Italic" pitchFamily="82" charset="0"/>
                <a:cs typeface="Arial" pitchFamily="34" charset="0"/>
              </a:rPr>
              <a:t>. se fera au fil des années.  </a:t>
            </a:r>
            <a:endParaRPr lang="fr-CA" sz="2000" i="1" dirty="0">
              <a:solidFill>
                <a:schemeClr val="tx2"/>
              </a:solidFill>
              <a:latin typeface="Harlow Solid Italic" pitchFamily="82"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med">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732508"/>
          </a:xfrm>
          <a:prstGeom prst="rect">
            <a:avLst/>
          </a:prstGeom>
          <a:noFill/>
        </p:spPr>
        <p:txBody>
          <a:bodyPr wrap="square" rtlCol="0">
            <a:spAutoFit/>
          </a:bodyPr>
          <a:lstStyle/>
          <a:p>
            <a:pPr>
              <a:lnSpc>
                <a:spcPct val="80000"/>
              </a:lnSpc>
            </a:pPr>
            <a:r>
              <a:rPr lang="fr-FR" sz="2800" dirty="0" smtClean="0">
                <a:solidFill>
                  <a:srgbClr val="50621D"/>
                </a:solidFill>
                <a:latin typeface="Arial" pitchFamily="34" charset="0"/>
                <a:cs typeface="Arial" pitchFamily="34" charset="0"/>
              </a:rPr>
              <a:t>Objectifs de la </a:t>
            </a:r>
            <a:r>
              <a:rPr lang="fr-FR" sz="2400" i="1" dirty="0" smtClean="0">
                <a:solidFill>
                  <a:srgbClr val="50621D"/>
                </a:solidFill>
                <a:latin typeface="Arial" pitchFamily="34" charset="0"/>
                <a:cs typeface="Arial" pitchFamily="34" charset="0"/>
              </a:rPr>
              <a:t>Loi instituant le Nouveau code de procédure civile</a:t>
            </a: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5</a:t>
            </a:r>
          </a:p>
        </p:txBody>
      </p:sp>
      <p:sp>
        <p:nvSpPr>
          <p:cNvPr id="10" name="Rectangle 9"/>
          <p:cNvSpPr/>
          <p:nvPr/>
        </p:nvSpPr>
        <p:spPr>
          <a:xfrm>
            <a:off x="355045" y="1635764"/>
            <a:ext cx="7889364" cy="4801314"/>
          </a:xfrm>
          <a:prstGeom prst="rect">
            <a:avLst/>
          </a:prstGeom>
        </p:spPr>
        <p:txBody>
          <a:bodyPr wrap="square">
            <a:spAutoFit/>
          </a:bodyPr>
          <a:lstStyle/>
          <a:p>
            <a:pPr algn="just"/>
            <a:r>
              <a:rPr lang="fr-CA" dirty="0" smtClean="0">
                <a:solidFill>
                  <a:schemeClr val="tx2"/>
                </a:solidFill>
                <a:latin typeface="Arial" pitchFamily="34" charset="0"/>
                <a:cs typeface="Arial" pitchFamily="34" charset="0"/>
              </a:rPr>
              <a:t>Le </a:t>
            </a:r>
            <a:r>
              <a:rPr lang="fr-CA" i="1" dirty="0" smtClean="0">
                <a:solidFill>
                  <a:schemeClr val="tx2"/>
                </a:solidFill>
                <a:latin typeface="Arial" pitchFamily="34" charset="0"/>
                <a:cs typeface="Arial" pitchFamily="34" charset="0"/>
              </a:rPr>
              <a:t>Code de procédure civile </a:t>
            </a:r>
            <a:r>
              <a:rPr lang="fr-CA" dirty="0" smtClean="0">
                <a:solidFill>
                  <a:schemeClr val="tx2"/>
                </a:solidFill>
                <a:latin typeface="Arial" pitchFamily="34" charset="0"/>
                <a:cs typeface="Arial" pitchFamily="34" charset="0"/>
              </a:rPr>
              <a:t>régit, en harmonie avec différentes lois, les principes généraux du droit, la procédure applicable devant les tribunaux ainsi que la procédure à suivre en matière d’exécution des jugements.</a:t>
            </a:r>
          </a:p>
          <a:p>
            <a:pPr algn="just"/>
            <a:endParaRPr lang="fr-CA" dirty="0" smtClean="0">
              <a:solidFill>
                <a:schemeClr val="tx2"/>
              </a:solidFill>
              <a:latin typeface="Arial" pitchFamily="34" charset="0"/>
              <a:cs typeface="Arial" pitchFamily="34" charset="0"/>
            </a:endParaRPr>
          </a:p>
          <a:p>
            <a:pPr algn="just"/>
            <a:r>
              <a:rPr lang="fr-CA" dirty="0" smtClean="0">
                <a:solidFill>
                  <a:schemeClr val="tx2"/>
                </a:solidFill>
                <a:latin typeface="Arial" pitchFamily="34" charset="0"/>
                <a:cs typeface="Arial" pitchFamily="34" charset="0"/>
              </a:rPr>
              <a:t>Au cours des dernières années, les autorités ont travaillé à une refonte complète du </a:t>
            </a:r>
            <a:r>
              <a:rPr lang="fr-CA" i="1" dirty="0" smtClean="0">
                <a:solidFill>
                  <a:schemeClr val="tx2"/>
                </a:solidFill>
                <a:latin typeface="Arial" pitchFamily="34" charset="0"/>
                <a:cs typeface="Arial" pitchFamily="34" charset="0"/>
              </a:rPr>
              <a:t>Code de procédure civile </a:t>
            </a:r>
            <a:r>
              <a:rPr lang="fr-CA" dirty="0" smtClean="0">
                <a:solidFill>
                  <a:schemeClr val="tx2"/>
                </a:solidFill>
                <a:latin typeface="Arial" pitchFamily="34" charset="0"/>
                <a:cs typeface="Arial" pitchFamily="34" charset="0"/>
              </a:rPr>
              <a:t>ayant pour objectif de simplifier et moderniser ses règles.</a:t>
            </a:r>
          </a:p>
          <a:p>
            <a:pPr algn="just"/>
            <a:endParaRPr lang="fr-CA" dirty="0" smtClean="0">
              <a:solidFill>
                <a:schemeClr val="tx2"/>
              </a:solidFill>
              <a:latin typeface="Arial" pitchFamily="34" charset="0"/>
              <a:cs typeface="Arial" pitchFamily="34" charset="0"/>
            </a:endParaRPr>
          </a:p>
          <a:p>
            <a:pPr algn="just"/>
            <a:r>
              <a:rPr lang="fr-CA" dirty="0" smtClean="0">
                <a:solidFill>
                  <a:schemeClr val="tx2"/>
                </a:solidFill>
                <a:latin typeface="Arial" pitchFamily="34" charset="0"/>
                <a:cs typeface="Arial" pitchFamily="34" charset="0"/>
              </a:rPr>
              <a:t>Dans ses notes explicatives, le législateur mentionne  que la « </a:t>
            </a:r>
            <a:r>
              <a:rPr lang="fr-CA" i="1" dirty="0" smtClean="0">
                <a:solidFill>
                  <a:srgbClr val="50621D"/>
                </a:solidFill>
                <a:latin typeface="Arial" pitchFamily="34" charset="0"/>
                <a:cs typeface="Arial" pitchFamily="34" charset="0"/>
              </a:rPr>
              <a:t>loi institue le Nouveau Code de procédure civile ayant principalement pour objectifs d’assurer l’accessibilité, la qualité et la célérité de la justice civile, l’application juste, simple, proportionnée et économique de la procédure, l’exercice des droits des parties dans un esprit de coopération et d’équilibre et le respect des personnes qui apportent leur concours à la justice</a:t>
            </a:r>
            <a:r>
              <a:rPr lang="fr-CA" dirty="0" smtClean="0">
                <a:solidFill>
                  <a:srgbClr val="50621D"/>
                </a:solidFill>
                <a:latin typeface="Arial" pitchFamily="34" charset="0"/>
                <a:cs typeface="Arial" pitchFamily="34" charset="0"/>
              </a:rPr>
              <a:t>.</a:t>
            </a:r>
            <a:r>
              <a:rPr lang="fr-CA" dirty="0" smtClean="0">
                <a:solidFill>
                  <a:schemeClr val="tx2"/>
                </a:solidFill>
                <a:latin typeface="Arial" pitchFamily="34" charset="0"/>
                <a:cs typeface="Arial" pitchFamily="34" charset="0"/>
              </a:rPr>
              <a:t> »</a:t>
            </a: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82284729"/>
      </p:ext>
    </p:extLst>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781752"/>
          </a:xfrm>
          <a:prstGeom prst="rect">
            <a:avLst/>
          </a:prstGeom>
          <a:noFill/>
        </p:spPr>
        <p:txBody>
          <a:bodyPr wrap="square" rtlCol="0">
            <a:spAutoFit/>
          </a:bodyPr>
          <a:lstStyle/>
          <a:p>
            <a:pPr>
              <a:lnSpc>
                <a:spcPct val="80000"/>
              </a:lnSpc>
            </a:pPr>
            <a:r>
              <a:rPr lang="fr-FR" sz="2800" dirty="0" smtClean="0">
                <a:solidFill>
                  <a:srgbClr val="50621D"/>
                </a:solidFill>
                <a:latin typeface="Arial" pitchFamily="34" charset="0"/>
                <a:cs typeface="Arial" pitchFamily="34" charset="0"/>
              </a:rPr>
              <a:t>Code de procédure pénale vs. Code de procédure civile</a:t>
            </a:r>
            <a:endParaRPr lang="fr-FR" sz="2400" i="1" dirty="0" smtClean="0">
              <a:solidFill>
                <a:srgbClr val="50621D"/>
              </a:solidFill>
              <a:latin typeface="Arial" pitchFamily="34" charset="0"/>
              <a:cs typeface="Arial" pitchFamily="34" charset="0"/>
            </a:endParaRP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6</a:t>
            </a:r>
          </a:p>
        </p:txBody>
      </p:sp>
      <p:sp>
        <p:nvSpPr>
          <p:cNvPr id="10" name="Rectangle 9"/>
          <p:cNvSpPr/>
          <p:nvPr/>
        </p:nvSpPr>
        <p:spPr>
          <a:xfrm>
            <a:off x="355045" y="1635764"/>
            <a:ext cx="7889364" cy="2862322"/>
          </a:xfrm>
          <a:prstGeom prst="rect">
            <a:avLst/>
          </a:prstGeom>
        </p:spPr>
        <p:txBody>
          <a:bodyPr wrap="square">
            <a:spAutoFit/>
          </a:bodyPr>
          <a:lstStyle/>
          <a:p>
            <a:pPr algn="just"/>
            <a:r>
              <a:rPr lang="fr-CA" dirty="0" smtClean="0">
                <a:solidFill>
                  <a:schemeClr val="tx2"/>
                </a:solidFill>
                <a:latin typeface="Arial" pitchFamily="34" charset="0"/>
                <a:cs typeface="Arial" pitchFamily="34" charset="0"/>
              </a:rPr>
              <a:t>En matière pénale, le </a:t>
            </a:r>
            <a:r>
              <a:rPr lang="fr-CA" i="1" dirty="0" smtClean="0">
                <a:solidFill>
                  <a:schemeClr val="tx2"/>
                </a:solidFill>
                <a:latin typeface="Arial" pitchFamily="34" charset="0"/>
                <a:cs typeface="Arial" pitchFamily="34" charset="0"/>
              </a:rPr>
              <a:t>Code de procédure pénale </a:t>
            </a:r>
            <a:r>
              <a:rPr lang="fr-CA" dirty="0" smtClean="0">
                <a:solidFill>
                  <a:schemeClr val="tx2"/>
                </a:solidFill>
                <a:latin typeface="Arial" pitchFamily="34" charset="0"/>
                <a:cs typeface="Arial" pitchFamily="34" charset="0"/>
              </a:rPr>
              <a:t>constitue l’outil juridique de base pour les greffiers et percepteurs des cours municipales.  Cependant, le </a:t>
            </a:r>
            <a:r>
              <a:rPr lang="fr-CA" i="1" dirty="0" smtClean="0">
                <a:solidFill>
                  <a:schemeClr val="tx2"/>
                </a:solidFill>
                <a:latin typeface="Arial" pitchFamily="34" charset="0"/>
                <a:cs typeface="Arial" pitchFamily="34" charset="0"/>
              </a:rPr>
              <a:t>Code de procédure civile </a:t>
            </a:r>
            <a:r>
              <a:rPr lang="fr-CA" dirty="0" smtClean="0">
                <a:solidFill>
                  <a:schemeClr val="tx2"/>
                </a:solidFill>
                <a:latin typeface="Arial" pitchFamily="34" charset="0"/>
                <a:cs typeface="Arial" pitchFamily="34" charset="0"/>
              </a:rPr>
              <a:t>demeure la référence en matière d’exécution des jugements.  Le percepteur doit s’y référer afin d’accomplir sa tâche conformément aux règles en vigueur et aussi dans ses communications avec les différents huissiers. </a:t>
            </a: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a:solidFill>
                <a:schemeClr val="tx2"/>
              </a:solidFill>
              <a:latin typeface="Arial" pitchFamily="34" charset="0"/>
              <a:cs typeface="Arial" pitchFamily="34" charset="0"/>
            </a:endParaRPr>
          </a:p>
        </p:txBody>
      </p:sp>
      <p:sp>
        <p:nvSpPr>
          <p:cNvPr id="12" name="Rectangle 11"/>
          <p:cNvSpPr/>
          <p:nvPr/>
        </p:nvSpPr>
        <p:spPr>
          <a:xfrm>
            <a:off x="355045" y="3659832"/>
            <a:ext cx="7889364" cy="646331"/>
          </a:xfrm>
          <a:prstGeom prst="rect">
            <a:avLst/>
          </a:prstGeom>
        </p:spPr>
        <p:txBody>
          <a:bodyPr wrap="square">
            <a:spAutoFit/>
          </a:bodyPr>
          <a:lstStyle/>
          <a:p>
            <a:pPr algn="just"/>
            <a:r>
              <a:rPr lang="fr-CA" dirty="0" smtClean="0">
                <a:solidFill>
                  <a:schemeClr val="tx2"/>
                </a:solidFill>
                <a:latin typeface="Arial" pitchFamily="34" charset="0"/>
                <a:cs typeface="Arial" pitchFamily="34" charset="0"/>
              </a:rPr>
              <a:t>Le </a:t>
            </a:r>
            <a:r>
              <a:rPr lang="fr-CA" i="1" dirty="0" smtClean="0">
                <a:solidFill>
                  <a:schemeClr val="tx2"/>
                </a:solidFill>
                <a:latin typeface="Arial" pitchFamily="34" charset="0"/>
                <a:cs typeface="Arial" pitchFamily="34" charset="0"/>
              </a:rPr>
              <a:t>Code de procédure pénale </a:t>
            </a:r>
            <a:r>
              <a:rPr lang="fr-CA" dirty="0" smtClean="0">
                <a:solidFill>
                  <a:schemeClr val="tx2"/>
                </a:solidFill>
                <a:latin typeface="Arial" pitchFamily="34" charset="0"/>
                <a:cs typeface="Arial" pitchFamily="34" charset="0"/>
              </a:rPr>
              <a:t>dirige le percepteur des amendes de la cour municipale pour l’exécution des jugements:</a:t>
            </a:r>
          </a:p>
        </p:txBody>
      </p:sp>
      <p:sp>
        <p:nvSpPr>
          <p:cNvPr id="13" name="Rectangle 12"/>
          <p:cNvSpPr/>
          <p:nvPr/>
        </p:nvSpPr>
        <p:spPr>
          <a:xfrm>
            <a:off x="1076446" y="4498086"/>
            <a:ext cx="6852212" cy="1077218"/>
          </a:xfrm>
          <a:prstGeom prst="rect">
            <a:avLst/>
          </a:prstGeom>
        </p:spPr>
        <p:txBody>
          <a:bodyPr wrap="square">
            <a:spAutoFit/>
          </a:bodyPr>
          <a:lstStyle/>
          <a:p>
            <a:pPr marL="358775" algn="just" defTabSz="231775">
              <a:tabLst>
                <a:tab pos="6991350" algn="l"/>
                <a:tab pos="7350125" algn="l"/>
                <a:tab pos="7535863" algn="l"/>
                <a:tab pos="8253413" algn="l"/>
              </a:tabLst>
            </a:pPr>
            <a:r>
              <a:rPr lang="fr-CA" sz="1600" i="1" dirty="0" smtClean="0">
                <a:solidFill>
                  <a:schemeClr val="accent3">
                    <a:lumMod val="50000"/>
                  </a:schemeClr>
                </a:solidFill>
                <a:latin typeface="Arial" pitchFamily="34" charset="0"/>
                <a:cs typeface="Arial" pitchFamily="34" charset="0"/>
              </a:rPr>
              <a:t>315. Toutes les sommes dues par une partie à une instance ou un témoin, en vertu d'un ordre donné par un juge conformément au présent code, sont recouvrées conformément aux dispositions du présent chapitre.</a:t>
            </a:r>
          </a:p>
        </p:txBody>
      </p:sp>
    </p:spTree>
    <p:extLst>
      <p:ext uri="{BB962C8B-B14F-4D97-AF65-F5344CB8AC3E}">
        <p14:creationId xmlns:p14="http://schemas.microsoft.com/office/powerpoint/2010/main" val="2082284729"/>
      </p:ext>
    </p:extLst>
  </p:cSld>
  <p:clrMapOvr>
    <a:masterClrMapping/>
  </p:clrMapOvr>
  <p:transition spd="slow">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781752"/>
          </a:xfrm>
          <a:prstGeom prst="rect">
            <a:avLst/>
          </a:prstGeom>
          <a:noFill/>
        </p:spPr>
        <p:txBody>
          <a:bodyPr wrap="square" rtlCol="0">
            <a:spAutoFit/>
          </a:bodyPr>
          <a:lstStyle/>
          <a:p>
            <a:pPr>
              <a:lnSpc>
                <a:spcPct val="80000"/>
              </a:lnSpc>
            </a:pPr>
            <a:r>
              <a:rPr lang="fr-FR" sz="2800" dirty="0" smtClean="0">
                <a:solidFill>
                  <a:srgbClr val="50621D"/>
                </a:solidFill>
                <a:latin typeface="Arial" pitchFamily="34" charset="0"/>
                <a:cs typeface="Arial" pitchFamily="34" charset="0"/>
              </a:rPr>
              <a:t>Application du NCPC en matière pénale</a:t>
            </a:r>
            <a:endParaRPr lang="fr-FR" sz="2400" i="1" dirty="0" smtClean="0">
              <a:solidFill>
                <a:srgbClr val="50621D"/>
              </a:solidFill>
              <a:latin typeface="Arial" pitchFamily="34" charset="0"/>
              <a:cs typeface="Arial" pitchFamily="34" charset="0"/>
            </a:endParaRP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7</a:t>
            </a:r>
          </a:p>
        </p:txBody>
      </p:sp>
      <p:sp>
        <p:nvSpPr>
          <p:cNvPr id="10" name="Rectangle 9"/>
          <p:cNvSpPr/>
          <p:nvPr/>
        </p:nvSpPr>
        <p:spPr>
          <a:xfrm>
            <a:off x="198304" y="1635764"/>
            <a:ext cx="8046105" cy="1754326"/>
          </a:xfrm>
          <a:prstGeom prst="rect">
            <a:avLst/>
          </a:prstGeom>
        </p:spPr>
        <p:txBody>
          <a:bodyPr wrap="square">
            <a:spAutoFit/>
          </a:bodyPr>
          <a:lstStyle/>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a:solidFill>
                <a:schemeClr val="tx2"/>
              </a:solidFill>
              <a:latin typeface="Arial" pitchFamily="34" charset="0"/>
              <a:cs typeface="Arial" pitchFamily="34" charset="0"/>
            </a:endParaRPr>
          </a:p>
        </p:txBody>
      </p:sp>
      <p:sp>
        <p:nvSpPr>
          <p:cNvPr id="11" name="Rectangle 10"/>
          <p:cNvSpPr/>
          <p:nvPr/>
        </p:nvSpPr>
        <p:spPr>
          <a:xfrm>
            <a:off x="355045" y="1493134"/>
            <a:ext cx="8046105" cy="2616101"/>
          </a:xfrm>
          <a:prstGeom prst="rect">
            <a:avLst/>
          </a:prstGeom>
        </p:spPr>
        <p:txBody>
          <a:bodyPr wrap="square">
            <a:spAutoFit/>
          </a:bodyPr>
          <a:lstStyle/>
          <a:p>
            <a:pPr algn="just"/>
            <a:endParaRPr lang="fr-CA" sz="1600" i="1" dirty="0" smtClean="0">
              <a:solidFill>
                <a:schemeClr val="accent3">
                  <a:lumMod val="50000"/>
                </a:schemeClr>
              </a:solidFill>
              <a:latin typeface="Arial" pitchFamily="34" charset="0"/>
              <a:cs typeface="Arial" pitchFamily="34" charset="0"/>
            </a:endParaRPr>
          </a:p>
          <a:p>
            <a:pPr algn="just"/>
            <a:r>
              <a:rPr lang="fr-CA" dirty="0" smtClean="0">
                <a:solidFill>
                  <a:schemeClr val="tx2">
                    <a:lumMod val="75000"/>
                  </a:schemeClr>
                </a:solidFill>
                <a:latin typeface="Arial" pitchFamily="34" charset="0"/>
                <a:cs typeface="Arial" pitchFamily="34" charset="0"/>
              </a:rPr>
              <a:t>Le législateur accorde plusieurs pouvoirs et prévoit différents processus pour permettre au percepteur de recouvrer les sommes dues</a:t>
            </a: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a:solidFill>
                <a:schemeClr val="accent3">
                  <a:lumMod val="50000"/>
                </a:schemeClr>
              </a:solidFill>
              <a:latin typeface="Arial" pitchFamily="34" charset="0"/>
              <a:cs typeface="Arial" pitchFamily="34" charset="0"/>
            </a:endParaRPr>
          </a:p>
        </p:txBody>
      </p:sp>
      <p:sp>
        <p:nvSpPr>
          <p:cNvPr id="13" name="Rectangle 12"/>
          <p:cNvSpPr/>
          <p:nvPr/>
        </p:nvSpPr>
        <p:spPr>
          <a:xfrm>
            <a:off x="198303" y="2192601"/>
            <a:ext cx="8046106" cy="4524315"/>
          </a:xfrm>
          <a:prstGeom prst="rect">
            <a:avLst/>
          </a:prstGeom>
        </p:spPr>
        <p:txBody>
          <a:bodyPr wrap="square">
            <a:spAutoFit/>
          </a:bodyPr>
          <a:lstStyle/>
          <a:p>
            <a:endParaRPr lang="fr-CA" dirty="0" smtClean="0"/>
          </a:p>
          <a:p>
            <a:pPr marL="173038" algn="just"/>
            <a:r>
              <a:rPr lang="fr-CA" dirty="0" smtClean="0">
                <a:solidFill>
                  <a:schemeClr val="accent1">
                    <a:lumMod val="50000"/>
                  </a:schemeClr>
                </a:solidFill>
                <a:latin typeface="Arial" pitchFamily="34" charset="0"/>
                <a:cs typeface="Arial" pitchFamily="34" charset="0"/>
              </a:rPr>
              <a:t>La </a:t>
            </a:r>
            <a:r>
              <a:rPr lang="fr-CA" i="1" dirty="0" smtClean="0">
                <a:solidFill>
                  <a:schemeClr val="accent1">
                    <a:lumMod val="50000"/>
                  </a:schemeClr>
                </a:solidFill>
                <a:latin typeface="Arial" pitchFamily="34" charset="0"/>
                <a:cs typeface="Arial" pitchFamily="34" charset="0"/>
              </a:rPr>
              <a:t>Loi instituant le nouveau code de procédure civile</a:t>
            </a:r>
            <a:r>
              <a:rPr lang="fr-CA" dirty="0" smtClean="0">
                <a:solidFill>
                  <a:schemeClr val="accent1">
                    <a:lumMod val="50000"/>
                  </a:schemeClr>
                </a:solidFill>
                <a:latin typeface="Arial" pitchFamily="34" charset="0"/>
                <a:cs typeface="Arial" pitchFamily="34" charset="0"/>
              </a:rPr>
              <a:t> n’apporte pas de changement aux premières mesures disponibles pour le percepteur afin de récupérer les sommes dues.  Ainsi il peut conclure des ententes de paiement, demander l’émission de mandat d’amener, demander l’émission de mandat d’emprisonnement dans certains cas, etc.</a:t>
            </a:r>
          </a:p>
          <a:p>
            <a:pPr marL="173038" algn="just"/>
            <a:endParaRPr lang="fr-CA" dirty="0" smtClean="0">
              <a:solidFill>
                <a:schemeClr val="accent1">
                  <a:lumMod val="50000"/>
                </a:schemeClr>
              </a:solidFill>
              <a:latin typeface="Arial" pitchFamily="34" charset="0"/>
              <a:cs typeface="Arial" pitchFamily="34" charset="0"/>
            </a:endParaRPr>
          </a:p>
          <a:p>
            <a:pPr marL="173038" algn="just"/>
            <a:r>
              <a:rPr lang="fr-CA" dirty="0" smtClean="0">
                <a:solidFill>
                  <a:schemeClr val="accent1">
                    <a:lumMod val="50000"/>
                  </a:schemeClr>
                </a:solidFill>
                <a:latin typeface="Arial" pitchFamily="34" charset="0"/>
                <a:cs typeface="Arial" pitchFamily="34" charset="0"/>
              </a:rPr>
              <a:t>Cependant, lorsqu’il veut pratiquer une saisie, en vertu de l’article 330 du </a:t>
            </a:r>
            <a:r>
              <a:rPr lang="fr-CA" i="1" dirty="0" smtClean="0">
                <a:solidFill>
                  <a:schemeClr val="accent1">
                    <a:lumMod val="50000"/>
                  </a:schemeClr>
                </a:solidFill>
                <a:latin typeface="Arial" pitchFamily="34" charset="0"/>
                <a:cs typeface="Arial" pitchFamily="34" charset="0"/>
              </a:rPr>
              <a:t>Code de procédure pénale</a:t>
            </a:r>
            <a:r>
              <a:rPr lang="fr-CA" dirty="0" smtClean="0">
                <a:solidFill>
                  <a:schemeClr val="accent1">
                    <a:lumMod val="50000"/>
                  </a:schemeClr>
                </a:solidFill>
                <a:latin typeface="Arial" pitchFamily="34" charset="0"/>
                <a:cs typeface="Arial" pitchFamily="34" charset="0"/>
              </a:rPr>
              <a:t>, le percepteur doit référer au </a:t>
            </a:r>
            <a:r>
              <a:rPr lang="fr-CA" i="1" dirty="0" smtClean="0">
                <a:solidFill>
                  <a:schemeClr val="accent1">
                    <a:lumMod val="50000"/>
                  </a:schemeClr>
                </a:solidFill>
                <a:latin typeface="Arial" pitchFamily="34" charset="0"/>
                <a:cs typeface="Arial" pitchFamily="34" charset="0"/>
              </a:rPr>
              <a:t>Code de procédure civile</a:t>
            </a:r>
            <a:r>
              <a:rPr lang="fr-CA" dirty="0" smtClean="0">
                <a:solidFill>
                  <a:schemeClr val="accent1">
                    <a:lumMod val="50000"/>
                  </a:schemeClr>
                </a:solidFill>
                <a:latin typeface="Arial" pitchFamily="34" charset="0"/>
                <a:cs typeface="Arial" pitchFamily="34" charset="0"/>
              </a:rPr>
              <a:t>.</a:t>
            </a:r>
          </a:p>
          <a:p>
            <a:pPr marL="173038" algn="just"/>
            <a:endParaRPr lang="fr-CA" dirty="0" smtClean="0">
              <a:solidFill>
                <a:schemeClr val="accent1">
                  <a:lumMod val="50000"/>
                </a:schemeClr>
              </a:solidFill>
              <a:latin typeface="Arial" pitchFamily="34" charset="0"/>
              <a:cs typeface="Arial" pitchFamily="34" charset="0"/>
            </a:endParaRPr>
          </a:p>
          <a:p>
            <a:pPr marL="173038" algn="just"/>
            <a:endParaRPr lang="fr-CA" dirty="0" smtClean="0">
              <a:solidFill>
                <a:schemeClr val="accent1">
                  <a:lumMod val="50000"/>
                </a:schemeClr>
              </a:solidFill>
              <a:latin typeface="Arial" pitchFamily="34" charset="0"/>
              <a:cs typeface="Arial" pitchFamily="34" charset="0"/>
            </a:endParaRPr>
          </a:p>
          <a:p>
            <a:endParaRPr lang="fr-CA" dirty="0" smtClean="0"/>
          </a:p>
          <a:p>
            <a:endParaRPr lang="fr-CA" dirty="0" smtClean="0"/>
          </a:p>
          <a:p>
            <a:endParaRPr lang="fr-CA" dirty="0" smtClean="0"/>
          </a:p>
          <a:p>
            <a:endParaRPr lang="fr-CA" dirty="0"/>
          </a:p>
        </p:txBody>
      </p:sp>
      <p:sp>
        <p:nvSpPr>
          <p:cNvPr id="12" name="Rectangle 11"/>
          <p:cNvSpPr/>
          <p:nvPr/>
        </p:nvSpPr>
        <p:spPr>
          <a:xfrm>
            <a:off x="2037144" y="4953965"/>
            <a:ext cx="5312780" cy="954107"/>
          </a:xfrm>
          <a:prstGeom prst="rect">
            <a:avLst/>
          </a:prstGeom>
        </p:spPr>
        <p:txBody>
          <a:bodyPr wrap="square">
            <a:spAutoFit/>
          </a:bodyPr>
          <a:lstStyle/>
          <a:p>
            <a:pPr marL="358775" algn="just"/>
            <a:r>
              <a:rPr lang="fr-CA" sz="1400" i="1" dirty="0" smtClean="0">
                <a:solidFill>
                  <a:schemeClr val="accent3">
                    <a:lumMod val="50000"/>
                  </a:schemeClr>
                </a:solidFill>
                <a:latin typeface="Arial" pitchFamily="34" charset="0"/>
                <a:cs typeface="Arial" pitchFamily="34" charset="0"/>
              </a:rPr>
              <a:t>329. Le percepteur peut pratiquer une saisie lorsque les délais de paiement des sommes dues sont expirés ou lorsque le défendeur ne respecte pas l'entente conclue avec le percepteur.</a:t>
            </a:r>
          </a:p>
        </p:txBody>
      </p:sp>
    </p:spTree>
    <p:extLst>
      <p:ext uri="{BB962C8B-B14F-4D97-AF65-F5344CB8AC3E}">
        <p14:creationId xmlns:p14="http://schemas.microsoft.com/office/powerpoint/2010/main" val="2082284729"/>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978769"/>
            <a:ext cx="9142116" cy="879231"/>
          </a:xfrm>
          <a:prstGeom prst="rect">
            <a:avLst/>
          </a:prstGeom>
          <a:gradFill flip="none" rotWithShape="1">
            <a:gsLst>
              <a:gs pos="0">
                <a:schemeClr val="bg1">
                  <a:lumMod val="85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_hotel_ville_ha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177"/>
            <a:ext cx="9142116" cy="999294"/>
          </a:xfrm>
          <a:prstGeom prst="rect">
            <a:avLst/>
          </a:prstGeom>
        </p:spPr>
      </p:pic>
      <p:sp>
        <p:nvSpPr>
          <p:cNvPr id="5" name="ZoneTexte 4"/>
          <p:cNvSpPr txBox="1"/>
          <p:nvPr/>
        </p:nvSpPr>
        <p:spPr>
          <a:xfrm>
            <a:off x="338863" y="176426"/>
            <a:ext cx="4912190" cy="437043"/>
          </a:xfrm>
          <a:prstGeom prst="rect">
            <a:avLst/>
          </a:prstGeom>
          <a:noFill/>
        </p:spPr>
        <p:txBody>
          <a:bodyPr wrap="square" rtlCol="0">
            <a:spAutoFit/>
          </a:bodyPr>
          <a:lstStyle/>
          <a:p>
            <a:pPr>
              <a:lnSpc>
                <a:spcPct val="80000"/>
              </a:lnSpc>
            </a:pPr>
            <a:r>
              <a:rPr lang="fr-FR" sz="2800" dirty="0" smtClean="0">
                <a:solidFill>
                  <a:srgbClr val="50621D"/>
                </a:solidFill>
                <a:latin typeface="Arial" pitchFamily="34" charset="0"/>
                <a:cs typeface="Arial" pitchFamily="34" charset="0"/>
              </a:rPr>
              <a:t>Projet de loi</a:t>
            </a:r>
            <a:endParaRPr lang="fr-FR" sz="2400" i="1" dirty="0" smtClean="0">
              <a:solidFill>
                <a:srgbClr val="50621D"/>
              </a:solidFill>
              <a:latin typeface="Arial" pitchFamily="34" charset="0"/>
              <a:cs typeface="Arial" pitchFamily="34" charset="0"/>
            </a:endParaRPr>
          </a:p>
        </p:txBody>
      </p:sp>
      <p:sp>
        <p:nvSpPr>
          <p:cNvPr id="6" name="ZoneTexte 5"/>
          <p:cNvSpPr txBox="1"/>
          <p:nvPr/>
        </p:nvSpPr>
        <p:spPr>
          <a:xfrm>
            <a:off x="338863" y="1300049"/>
            <a:ext cx="7905546" cy="892552"/>
          </a:xfrm>
          <a:prstGeom prst="rect">
            <a:avLst/>
          </a:prstGeom>
          <a:noFill/>
        </p:spPr>
        <p:txBody>
          <a:bodyPr wrap="square" rtlCol="0">
            <a:spAutoFit/>
          </a:bodyPr>
          <a:lstStyle/>
          <a:p>
            <a:endParaRPr lang="fr-CA" sz="2400" dirty="0" smtClean="0">
              <a:solidFill>
                <a:srgbClr val="082A48"/>
              </a:solidFill>
            </a:endParaRPr>
          </a:p>
          <a:p>
            <a:pPr>
              <a:buFont typeface="Arial" pitchFamily="34" charset="0"/>
              <a:buChar char="•"/>
            </a:pPr>
            <a:endParaRPr lang="fr-CA" sz="2800" dirty="0" smtClean="0">
              <a:solidFill>
                <a:srgbClr val="082A48"/>
              </a:solidFill>
              <a:latin typeface="Arial" pitchFamily="34" charset="0"/>
              <a:cs typeface="Arial" pitchFamily="34" charset="0"/>
            </a:endParaRPr>
          </a:p>
        </p:txBody>
      </p:sp>
      <p:sp>
        <p:nvSpPr>
          <p:cNvPr id="7" name="ZoneTexte 6"/>
          <p:cNvSpPr txBox="1"/>
          <p:nvPr/>
        </p:nvSpPr>
        <p:spPr>
          <a:xfrm>
            <a:off x="355045" y="6437080"/>
            <a:ext cx="1503730" cy="271869"/>
          </a:xfrm>
          <a:prstGeom prst="rect">
            <a:avLst/>
          </a:prstGeom>
          <a:noFill/>
        </p:spPr>
        <p:txBody>
          <a:bodyPr wrap="square" rtlCol="0">
            <a:spAutoFit/>
          </a:bodyPr>
          <a:lstStyle/>
          <a:p>
            <a:pPr>
              <a:lnSpc>
                <a:spcPct val="80000"/>
              </a:lnSpc>
            </a:pPr>
            <a:r>
              <a:rPr lang="fr-FR" sz="1400" dirty="0" smtClean="0">
                <a:solidFill>
                  <a:schemeClr val="bg1">
                    <a:lumMod val="65000"/>
                  </a:schemeClr>
                </a:solidFill>
              </a:rPr>
              <a:t>24 février 2016</a:t>
            </a:r>
          </a:p>
        </p:txBody>
      </p:sp>
      <p:sp>
        <p:nvSpPr>
          <p:cNvPr id="8" name="ZoneTexte 7"/>
          <p:cNvSpPr txBox="1"/>
          <p:nvPr/>
        </p:nvSpPr>
        <p:spPr>
          <a:xfrm>
            <a:off x="7729106" y="6437080"/>
            <a:ext cx="1030605" cy="271869"/>
          </a:xfrm>
          <a:prstGeom prst="rect">
            <a:avLst/>
          </a:prstGeom>
          <a:noFill/>
        </p:spPr>
        <p:txBody>
          <a:bodyPr wrap="square" rtlCol="0">
            <a:spAutoFit/>
          </a:bodyPr>
          <a:lstStyle/>
          <a:p>
            <a:pPr algn="r">
              <a:lnSpc>
                <a:spcPct val="80000"/>
              </a:lnSpc>
            </a:pPr>
            <a:r>
              <a:rPr lang="fr-FR" sz="1400" dirty="0" smtClean="0">
                <a:solidFill>
                  <a:schemeClr val="bg1">
                    <a:lumMod val="65000"/>
                  </a:schemeClr>
                </a:solidFill>
              </a:rPr>
              <a:t>Page 8</a:t>
            </a:r>
          </a:p>
        </p:txBody>
      </p:sp>
      <p:sp>
        <p:nvSpPr>
          <p:cNvPr id="10" name="Rectangle 9"/>
          <p:cNvSpPr/>
          <p:nvPr/>
        </p:nvSpPr>
        <p:spPr>
          <a:xfrm>
            <a:off x="198304" y="1300050"/>
            <a:ext cx="8262790" cy="6309420"/>
          </a:xfrm>
          <a:prstGeom prst="rect">
            <a:avLst/>
          </a:prstGeom>
        </p:spPr>
        <p:txBody>
          <a:bodyPr wrap="square">
            <a:spAutoFit/>
          </a:bodyPr>
          <a:lstStyle/>
          <a:p>
            <a:pPr algn="just"/>
            <a:r>
              <a:rPr lang="fr-CA" dirty="0" smtClean="0">
                <a:solidFill>
                  <a:schemeClr val="tx2"/>
                </a:solidFill>
                <a:latin typeface="Arial" pitchFamily="34" charset="0"/>
                <a:cs typeface="Arial" pitchFamily="34" charset="0"/>
              </a:rPr>
              <a:t>En 2013, lors de sa première présentation, le projet de loi apportait des changements en matière d’exécution des jugements, en rendant l’huissier entièrement responsable .  </a:t>
            </a:r>
          </a:p>
          <a:p>
            <a:pPr algn="just"/>
            <a:endParaRPr lang="fr-CA" dirty="0" smtClean="0">
              <a:solidFill>
                <a:schemeClr val="tx2"/>
              </a:solidFill>
              <a:latin typeface="Arial" pitchFamily="34" charset="0"/>
              <a:cs typeface="Arial" pitchFamily="34" charset="0"/>
            </a:endParaRPr>
          </a:p>
          <a:p>
            <a:pPr algn="just"/>
            <a:r>
              <a:rPr lang="fr-CA" dirty="0" smtClean="0"/>
              <a:t>	</a:t>
            </a:r>
            <a:r>
              <a:rPr lang="fr-CA" sz="1600" i="1" dirty="0" smtClean="0">
                <a:solidFill>
                  <a:srgbClr val="50621D"/>
                </a:solidFill>
                <a:latin typeface="Arial" pitchFamily="34" charset="0"/>
                <a:cs typeface="Arial" pitchFamily="34" charset="0"/>
              </a:rPr>
              <a:t>658. Les actes nécessaires à l’exécution du jugement sont accomplis par	l’huissier de justice qui agit, à titre d’officier de justice, sous l’autorité du tribunal.</a:t>
            </a:r>
          </a:p>
          <a:p>
            <a:pPr algn="just"/>
            <a:endParaRPr lang="fr-CA" sz="1600" i="1" dirty="0" smtClean="0">
              <a:solidFill>
                <a:srgbClr val="50621D"/>
              </a:solidFill>
              <a:latin typeface="Arial" pitchFamily="34" charset="0"/>
              <a:cs typeface="Arial" pitchFamily="34" charset="0"/>
            </a:endParaRPr>
          </a:p>
          <a:p>
            <a:pPr algn="just"/>
            <a:r>
              <a:rPr lang="fr-CA" dirty="0" smtClean="0">
                <a:solidFill>
                  <a:schemeClr val="tx2"/>
                </a:solidFill>
                <a:latin typeface="Arial" pitchFamily="34" charset="0"/>
                <a:cs typeface="Arial" pitchFamily="34" charset="0"/>
              </a:rPr>
              <a:t>Le législateur avait toutefois omis de tenir compte de l’implication du percepteur.</a:t>
            </a:r>
          </a:p>
          <a:p>
            <a:pPr algn="just"/>
            <a:endParaRPr lang="fr-CA" dirty="0" smtClean="0">
              <a:solidFill>
                <a:schemeClr val="tx2"/>
              </a:solidFill>
              <a:latin typeface="Arial" pitchFamily="34" charset="0"/>
              <a:cs typeface="Arial" pitchFamily="34" charset="0"/>
            </a:endParaRPr>
          </a:p>
          <a:p>
            <a:pPr marL="358775" algn="just"/>
            <a:r>
              <a:rPr lang="fr-CA" sz="1600" i="1" dirty="0" smtClean="0">
                <a:solidFill>
                  <a:srgbClr val="50621D"/>
                </a:solidFill>
                <a:latin typeface="Arial" pitchFamily="34" charset="0"/>
                <a:cs typeface="Arial" pitchFamily="34" charset="0"/>
              </a:rPr>
              <a:t>(</a:t>
            </a:r>
            <a:r>
              <a:rPr lang="fr-CA" sz="1600" i="1" dirty="0" err="1" smtClean="0">
                <a:solidFill>
                  <a:srgbClr val="50621D"/>
                </a:solidFill>
                <a:latin typeface="Arial" pitchFamily="34" charset="0"/>
                <a:cs typeface="Arial" pitchFamily="34" charset="0"/>
              </a:rPr>
              <a:t>C.p.p</a:t>
            </a:r>
            <a:r>
              <a:rPr lang="fr-CA" sz="1600" i="1" dirty="0" smtClean="0">
                <a:solidFill>
                  <a:srgbClr val="50621D"/>
                </a:solidFill>
                <a:latin typeface="Arial" pitchFamily="34" charset="0"/>
                <a:cs typeface="Arial" pitchFamily="34" charset="0"/>
              </a:rPr>
              <a:t>.) 322. Le ministre de la Justice désigne les personnes qui agissent à titre de percepteur. Les pouvoirs attribués au percepteur peuvent être restreints aux fins définies dans l'acte de désignation.</a:t>
            </a:r>
          </a:p>
          <a:p>
            <a:pPr algn="just"/>
            <a:endParaRPr lang="fr-CA" dirty="0" smtClean="0">
              <a:solidFill>
                <a:schemeClr val="tx2"/>
              </a:solidFill>
              <a:latin typeface="Arial" pitchFamily="34" charset="0"/>
              <a:cs typeface="Arial" pitchFamily="34" charset="0"/>
            </a:endParaRPr>
          </a:p>
          <a:p>
            <a:pPr algn="just"/>
            <a:r>
              <a:rPr lang="fr-CA" dirty="0" smtClean="0">
                <a:solidFill>
                  <a:schemeClr val="tx2"/>
                </a:solidFill>
                <a:latin typeface="Arial" pitchFamily="34" charset="0"/>
                <a:cs typeface="Arial" pitchFamily="34" charset="0"/>
              </a:rPr>
              <a:t>Suite à une présentation effectuée sous l’égide de</a:t>
            </a:r>
          </a:p>
          <a:p>
            <a:pPr algn="just"/>
            <a:r>
              <a:rPr lang="fr-CA" dirty="0" smtClean="0">
                <a:solidFill>
                  <a:schemeClr val="tx2"/>
                </a:solidFill>
                <a:latin typeface="Arial" pitchFamily="34" charset="0"/>
                <a:cs typeface="Arial" pitchFamily="34" charset="0"/>
              </a:rPr>
              <a:t> l’UMQ en collaboration avec des représentants de</a:t>
            </a:r>
          </a:p>
          <a:p>
            <a:pPr algn="just"/>
            <a:r>
              <a:rPr lang="fr-CA" dirty="0" smtClean="0">
                <a:solidFill>
                  <a:schemeClr val="tx2"/>
                </a:solidFill>
                <a:latin typeface="Arial" pitchFamily="34" charset="0"/>
                <a:cs typeface="Arial" pitchFamily="34" charset="0"/>
              </a:rPr>
              <a:t> l’AGCMQ, le projet de loi a été modifié.</a:t>
            </a: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smtClean="0">
              <a:solidFill>
                <a:schemeClr val="tx2"/>
              </a:solidFill>
              <a:latin typeface="Arial" pitchFamily="34" charset="0"/>
              <a:cs typeface="Arial" pitchFamily="34" charset="0"/>
            </a:endParaRPr>
          </a:p>
          <a:p>
            <a:pPr algn="just"/>
            <a:endParaRPr lang="fr-CA" dirty="0">
              <a:solidFill>
                <a:schemeClr val="tx2"/>
              </a:solidFill>
              <a:latin typeface="Arial" pitchFamily="34" charset="0"/>
              <a:cs typeface="Arial" pitchFamily="34" charset="0"/>
            </a:endParaRPr>
          </a:p>
        </p:txBody>
      </p:sp>
      <p:sp>
        <p:nvSpPr>
          <p:cNvPr id="11" name="Rectangle 10"/>
          <p:cNvSpPr/>
          <p:nvPr/>
        </p:nvSpPr>
        <p:spPr>
          <a:xfrm>
            <a:off x="198304" y="3507129"/>
            <a:ext cx="8046105" cy="584775"/>
          </a:xfrm>
          <a:prstGeom prst="rect">
            <a:avLst/>
          </a:prstGeom>
        </p:spPr>
        <p:txBody>
          <a:bodyPr wrap="square">
            <a:spAutoFit/>
          </a:bodyPr>
          <a:lstStyle/>
          <a:p>
            <a:pPr algn="just"/>
            <a:endParaRPr lang="fr-CA" sz="1600" i="1" dirty="0" smtClean="0">
              <a:solidFill>
                <a:schemeClr val="accent3">
                  <a:lumMod val="50000"/>
                </a:schemeClr>
              </a:solidFill>
              <a:latin typeface="Arial" pitchFamily="34" charset="0"/>
              <a:cs typeface="Arial" pitchFamily="34" charset="0"/>
            </a:endParaRPr>
          </a:p>
          <a:p>
            <a:pPr algn="just"/>
            <a:endParaRPr lang="fr-CA" sz="1600" i="1" dirty="0">
              <a:solidFill>
                <a:schemeClr val="accent3">
                  <a:lumMod val="50000"/>
                </a:schemeClr>
              </a:solidFill>
              <a:latin typeface="Arial" pitchFamily="34" charset="0"/>
              <a:cs typeface="Arial" pitchFamily="34" charset="0"/>
            </a:endParaRPr>
          </a:p>
        </p:txBody>
      </p:sp>
      <p:sp>
        <p:nvSpPr>
          <p:cNvPr id="13" name="Rectangle 12"/>
          <p:cNvSpPr/>
          <p:nvPr/>
        </p:nvSpPr>
        <p:spPr>
          <a:xfrm>
            <a:off x="198304" y="4461831"/>
            <a:ext cx="8046106" cy="1200329"/>
          </a:xfrm>
          <a:prstGeom prst="rect">
            <a:avLst/>
          </a:prstGeom>
        </p:spPr>
        <p:txBody>
          <a:bodyPr wrap="square">
            <a:spAutoFit/>
          </a:bodyPr>
          <a:lstStyle/>
          <a:p>
            <a:endParaRPr lang="fr-CA" dirty="0" smtClean="0"/>
          </a:p>
          <a:p>
            <a:endParaRPr lang="fr-CA" dirty="0" smtClean="0"/>
          </a:p>
          <a:p>
            <a:endParaRPr lang="fr-CA" dirty="0" smtClean="0"/>
          </a:p>
          <a:p>
            <a:endParaRPr lang="fr-CA" dirty="0"/>
          </a:p>
        </p:txBody>
      </p:sp>
      <p:pic>
        <p:nvPicPr>
          <p:cNvPr id="2050" name="Picture 2"/>
          <p:cNvPicPr>
            <a:picLocks noChangeAspect="1" noChangeArrowheads="1"/>
          </p:cNvPicPr>
          <p:nvPr/>
        </p:nvPicPr>
        <p:blipFill>
          <a:blip r:embed="rId3"/>
          <a:srcRect/>
          <a:stretch>
            <a:fillRect/>
          </a:stretch>
        </p:blipFill>
        <p:spPr bwMode="auto">
          <a:xfrm>
            <a:off x="5794398" y="4720703"/>
            <a:ext cx="2253243" cy="1882914"/>
          </a:xfrm>
          <a:prstGeom prst="rect">
            <a:avLst/>
          </a:prstGeom>
          <a:noFill/>
          <a:ln w="9525">
            <a:noFill/>
            <a:miter lim="800000"/>
            <a:headEnd/>
            <a:tailEnd/>
          </a:ln>
        </p:spPr>
      </p:pic>
    </p:spTree>
    <p:extLst>
      <p:ext uri="{BB962C8B-B14F-4D97-AF65-F5344CB8AC3E}">
        <p14:creationId xmlns:p14="http://schemas.microsoft.com/office/powerpoint/2010/main" val="2082284729"/>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1554</TotalTime>
  <Words>2508</Words>
  <Application>Microsoft Office PowerPoint</Application>
  <PresentationFormat>Affichage à l'écran (4:3)</PresentationFormat>
  <Paragraphs>262</Paragraphs>
  <Slides>25</Slides>
  <Notes>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Émilie</dc:creator>
  <cp:lastModifiedBy>Martin Beaudet</cp:lastModifiedBy>
  <cp:revision>266</cp:revision>
  <dcterms:created xsi:type="dcterms:W3CDTF">2014-06-25T15:00:45Z</dcterms:created>
  <dcterms:modified xsi:type="dcterms:W3CDTF">2016-02-23T15:18:59Z</dcterms:modified>
</cp:coreProperties>
</file>